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6" r:id="rId2"/>
  </p:sldMasterIdLst>
  <p:notesMasterIdLst>
    <p:notesMasterId r:id="rId17"/>
  </p:notesMasterIdLst>
  <p:sldIdLst>
    <p:sldId id="256" r:id="rId3"/>
    <p:sldId id="314" r:id="rId4"/>
    <p:sldId id="261" r:id="rId5"/>
    <p:sldId id="313" r:id="rId6"/>
    <p:sldId id="315" r:id="rId7"/>
    <p:sldId id="338" r:id="rId8"/>
    <p:sldId id="337" r:id="rId9"/>
    <p:sldId id="344" r:id="rId10"/>
    <p:sldId id="339" r:id="rId11"/>
    <p:sldId id="340" r:id="rId12"/>
    <p:sldId id="341" r:id="rId13"/>
    <p:sldId id="342" r:id="rId14"/>
    <p:sldId id="343" r:id="rId15"/>
    <p:sldId id="336" r:id="rId16"/>
  </p:sldIdLst>
  <p:sldSz cx="24384000" cy="13716000"/>
  <p:notesSz cx="6797675" cy="9926638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6429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1pPr>
    <a:lvl2pPr marL="0" marR="0" indent="228600" algn="l" defTabSz="6429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2pPr>
    <a:lvl3pPr marL="0" marR="0" indent="457200" algn="l" defTabSz="6429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3pPr>
    <a:lvl4pPr marL="0" marR="0" indent="685800" algn="l" defTabSz="6429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4pPr>
    <a:lvl5pPr marL="0" marR="0" indent="914400" algn="l" defTabSz="6429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5pPr>
    <a:lvl6pPr marL="0" marR="0" indent="1143000" algn="l" defTabSz="6429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6pPr>
    <a:lvl7pPr marL="0" marR="0" indent="1371600" algn="l" defTabSz="6429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7pPr>
    <a:lvl8pPr marL="0" marR="0" indent="1600200" algn="l" defTabSz="6429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8pPr>
    <a:lvl9pPr marL="0" marR="0" indent="1828800" algn="l" defTabSz="6429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9pPr>
  </p:defaultTextStyle>
  <p:extLst>
    <p:ext uri="{521415D9-36F7-43E2-AB2F-B90AF26B5E84}">
      <p14:sectionLst xmlns:p14="http://schemas.microsoft.com/office/powerpoint/2010/main">
        <p14:section name="Introduction" id="{8377E44C-CD7D-4EA4-9D3E-33EB36591A9A}">
          <p14:sldIdLst>
            <p14:sldId id="256"/>
            <p14:sldId id="314"/>
            <p14:sldId id="261"/>
            <p14:sldId id="313"/>
          </p14:sldIdLst>
        </p14:section>
        <p14:section name="Lesson 1" id="{0EEB1C84-329B-4072-9FDB-1BE08D53A24D}">
          <p14:sldIdLst>
            <p14:sldId id="315"/>
            <p14:sldId id="338"/>
            <p14:sldId id="337"/>
            <p14:sldId id="344"/>
            <p14:sldId id="339"/>
            <p14:sldId id="340"/>
            <p14:sldId id="341"/>
            <p14:sldId id="342"/>
            <p14:sldId id="343"/>
            <p14:sldId id="33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285"/>
    <a:srgbClr val="00C46B"/>
    <a:srgbClr val="00FE8B"/>
    <a:srgbClr val="00A659"/>
    <a:srgbClr val="E33989"/>
    <a:srgbClr val="007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3216" autoAdjust="0"/>
  </p:normalViewPr>
  <p:slideViewPr>
    <p:cSldViewPr snapToGrid="0" snapToObjects="1">
      <p:cViewPr varScale="1">
        <p:scale>
          <a:sx n="52" d="100"/>
          <a:sy n="52" d="100"/>
        </p:scale>
        <p:origin x="79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110" name="Shape 110"/>
          <p:cNvSpPr>
            <a:spLocks noGrp="1"/>
          </p:cNvSpPr>
          <p:nvPr>
            <p:ph type="body" sz="quarter" idx="1"/>
          </p:nvPr>
        </p:nvSpPr>
        <p:spPr>
          <a:xfrm>
            <a:off x="906357" y="4715153"/>
            <a:ext cx="4984962" cy="4466987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05623328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 b="1" i="0">
        <a:latin typeface="Helvetica Bold" charset="0"/>
        <a:ea typeface="Helvetica Bold" charset="0"/>
        <a:cs typeface="Helvetica Bold" charset="0"/>
        <a:sym typeface="Helvetica Neue"/>
      </a:defRPr>
    </a:lvl1pPr>
    <a:lvl2pPr indent="228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2pPr>
    <a:lvl3pPr indent="457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3pPr>
    <a:lvl4pPr indent="685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4pPr>
    <a:lvl5pPr indent="9144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5pPr>
    <a:lvl6pPr indent="11430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6pPr>
    <a:lvl7pPr indent="1371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7pPr>
    <a:lvl8pPr indent="1600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8pPr>
    <a:lvl9pPr indent="1828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FIRST PAGE">
    <p:bg>
      <p:bgPr>
        <a:solidFill>
          <a:srgbClr val="2F333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olygon"/>
          <p:cNvSpPr/>
          <p:nvPr/>
        </p:nvSpPr>
        <p:spPr>
          <a:xfrm rot="19800000">
            <a:off x="11906981" y="12543818"/>
            <a:ext cx="563027" cy="6501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00A655"/>
          </a:solidFill>
          <a:ln w="12700">
            <a:miter lim="400000"/>
          </a:ln>
        </p:spPr>
        <p:txBody>
          <a:bodyPr lIns="71437" tIns="71437" rIns="71437" bIns="71437"/>
          <a:lstStyle/>
          <a:p>
            <a:pPr algn="ctr" defTabSz="821531">
              <a:defRPr sz="3000">
                <a:solidFill>
                  <a:srgbClr val="00A65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1" i="0" dirty="0">
              <a:latin typeface="Helvetica Bold" charset="0"/>
              <a:ea typeface="Helvetica Bold" charset="0"/>
              <a:cs typeface="Helvetica Bold" charset="0"/>
            </a:endParaRPr>
          </a:p>
        </p:txBody>
      </p:sp>
      <p:sp>
        <p:nvSpPr>
          <p:cNvPr id="1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863430" y="12632343"/>
            <a:ext cx="657140" cy="473076"/>
          </a:xfrm>
          <a:prstGeom prst="rect">
            <a:avLst/>
          </a:prstGeom>
        </p:spPr>
        <p:txBody>
          <a:bodyPr wrap="square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LIGHT 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olygon"/>
          <p:cNvSpPr/>
          <p:nvPr/>
        </p:nvSpPr>
        <p:spPr>
          <a:xfrm rot="19800000">
            <a:off x="11906981" y="12511776"/>
            <a:ext cx="563027" cy="6501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00A655"/>
          </a:solidFill>
          <a:ln w="12700">
            <a:miter lim="400000"/>
          </a:ln>
        </p:spPr>
        <p:txBody>
          <a:bodyPr lIns="71437" tIns="71437" rIns="71437" bIns="71437"/>
          <a:lstStyle/>
          <a:p>
            <a:pPr algn="ctr" defTabSz="821531">
              <a:defRPr sz="3000">
                <a:solidFill>
                  <a:srgbClr val="00A65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1" i="0" dirty="0">
              <a:latin typeface="Helvetica Bold" charset="0"/>
              <a:ea typeface="Helvetica Bold" charset="0"/>
              <a:cs typeface="Helvetica Bold" charset="0"/>
            </a:endParaRPr>
          </a:p>
        </p:txBody>
      </p:sp>
      <p:sp>
        <p:nvSpPr>
          <p:cNvPr id="7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863430" y="12599882"/>
            <a:ext cx="657140" cy="473076"/>
          </a:xfrm>
          <a:prstGeom prst="rect">
            <a:avLst/>
          </a:prstGeom>
        </p:spPr>
        <p:txBody>
          <a:bodyPr wrap="square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79" name="Line"/>
          <p:cNvSpPr/>
          <p:nvPr/>
        </p:nvSpPr>
        <p:spPr>
          <a:xfrm>
            <a:off x="721766" y="2540861"/>
            <a:ext cx="358235" cy="1"/>
          </a:xfrm>
          <a:prstGeom prst="line">
            <a:avLst/>
          </a:prstGeom>
          <a:ln w="25400">
            <a:solidFill>
              <a:srgbClr val="00A655"/>
            </a:solidFill>
            <a:miter lim="400000"/>
          </a:ln>
        </p:spPr>
        <p:txBody>
          <a:bodyPr lIns="71437" tIns="71437" rIns="71437" bIns="71437" anchor="ctr"/>
          <a:lstStyle/>
          <a:p>
            <a:pPr algn="ctr"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1" i="0" dirty="0">
              <a:latin typeface="Helvetica Bold" charset="0"/>
              <a:ea typeface="Helvetica Bold" charset="0"/>
              <a:cs typeface="Helvetica Bold" charset="0"/>
            </a:endParaRPr>
          </a:p>
        </p:txBody>
      </p:sp>
      <p:sp>
        <p:nvSpPr>
          <p:cNvPr id="80" name="Title Text"/>
          <p:cNvSpPr txBox="1">
            <a:spLocks noGrp="1"/>
          </p:cNvSpPr>
          <p:nvPr>
            <p:ph type="title"/>
          </p:nvPr>
        </p:nvSpPr>
        <p:spPr>
          <a:xfrm>
            <a:off x="721766" y="760710"/>
            <a:ext cx="18499635" cy="1142081"/>
          </a:xfrm>
          <a:prstGeom prst="rect">
            <a:avLst/>
          </a:prstGeom>
        </p:spPr>
        <p:txBody>
          <a:bodyPr anchor="t"/>
          <a:lstStyle>
            <a:lvl1pPr defTabSz="642937">
              <a:lnSpc>
                <a:spcPct val="100000"/>
              </a:lnSpc>
              <a:defRPr sz="5600">
                <a:solidFill>
                  <a:srgbClr val="2F333A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Title Text</a:t>
            </a:r>
          </a:p>
        </p:txBody>
      </p:sp>
      <p:sp>
        <p:nvSpPr>
          <p:cNvPr id="81" name="Text"/>
          <p:cNvSpPr txBox="1">
            <a:spLocks noGrp="1"/>
          </p:cNvSpPr>
          <p:nvPr>
            <p:ph type="body" sz="quarter" idx="13"/>
          </p:nvPr>
        </p:nvSpPr>
        <p:spPr>
          <a:xfrm>
            <a:off x="721766" y="1664561"/>
            <a:ext cx="18499635" cy="676276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indent="0">
              <a:buSzTx/>
              <a:buNone/>
              <a:defRPr sz="3500">
                <a:solidFill>
                  <a:srgbClr val="929292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FIRST PAGE">
    <p:bg>
      <p:bgPr>
        <a:solidFill>
          <a:srgbClr val="2F333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olygon"/>
          <p:cNvSpPr/>
          <p:nvPr/>
        </p:nvSpPr>
        <p:spPr>
          <a:xfrm rot="19800000">
            <a:off x="11906981" y="12543818"/>
            <a:ext cx="563027" cy="6501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00A655"/>
          </a:solidFill>
          <a:ln w="12700">
            <a:miter lim="400000"/>
          </a:ln>
        </p:spPr>
        <p:txBody>
          <a:bodyPr lIns="71437" tIns="71437" rIns="71437" bIns="71437"/>
          <a:lstStyle/>
          <a:p>
            <a:pPr algn="ctr" defTabSz="821531">
              <a:defRPr sz="3000">
                <a:solidFill>
                  <a:srgbClr val="00A65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0" i="0" dirty="0">
              <a:latin typeface="Arial Regular" charset="0"/>
              <a:ea typeface="Arial Regular" charset="0"/>
              <a:cs typeface="Arial Regular" charset="0"/>
            </a:endParaRPr>
          </a:p>
        </p:txBody>
      </p:sp>
      <p:sp>
        <p:nvSpPr>
          <p:cNvPr id="1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863430" y="12632343"/>
            <a:ext cx="657140" cy="482823"/>
          </a:xfrm>
          <a:prstGeom prst="rect">
            <a:avLst/>
          </a:prstGeom>
        </p:spPr>
        <p:txBody>
          <a:bodyPr wrap="square"/>
          <a:lstStyle>
            <a:lvl1pPr>
              <a:defRPr b="0" i="0">
                <a:solidFill>
                  <a:srgbClr val="FFFFFF"/>
                </a:solidFill>
                <a:latin typeface="Arial Regular" charset="0"/>
                <a:ea typeface="Arial Regular" charset="0"/>
                <a:cs typeface="Arial Regular" charset="0"/>
                <a:sym typeface="Helvetica"/>
              </a:defRPr>
            </a:lvl1pPr>
          </a:lstStyle>
          <a:p>
            <a:fld id="{86CB4B4D-7CA3-9044-876B-883B54F8677D}" type="slidenum">
              <a:rPr lang="uk-UA" smtClean="0"/>
              <a:pPr/>
              <a:t>‹#›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909778673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LIGH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olygon"/>
          <p:cNvSpPr/>
          <p:nvPr/>
        </p:nvSpPr>
        <p:spPr>
          <a:xfrm rot="19800000">
            <a:off x="11906981" y="12511776"/>
            <a:ext cx="563027" cy="6501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00A655"/>
          </a:solidFill>
          <a:ln w="12700">
            <a:miter lim="400000"/>
          </a:ln>
        </p:spPr>
        <p:txBody>
          <a:bodyPr lIns="71437" tIns="71437" rIns="71437" bIns="71437"/>
          <a:lstStyle/>
          <a:p>
            <a:pPr algn="ctr" defTabSz="821531">
              <a:defRPr sz="3000">
                <a:solidFill>
                  <a:srgbClr val="00A65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0" i="0" dirty="0">
              <a:latin typeface="Arial Regular" charset="0"/>
              <a:ea typeface="Arial Regular" charset="0"/>
              <a:cs typeface="Arial Regular" charset="0"/>
            </a:endParaRPr>
          </a:p>
        </p:txBody>
      </p:sp>
      <p:sp>
        <p:nvSpPr>
          <p:cNvPr id="6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863430" y="12599882"/>
            <a:ext cx="657140" cy="482823"/>
          </a:xfrm>
          <a:prstGeom prst="rect">
            <a:avLst/>
          </a:prstGeom>
        </p:spPr>
        <p:txBody>
          <a:bodyPr wrap="square"/>
          <a:lstStyle>
            <a:lvl1pPr>
              <a:defRPr b="0" i="0">
                <a:solidFill>
                  <a:srgbClr val="FFFFFF"/>
                </a:solidFill>
                <a:latin typeface="Arial Regular" charset="0"/>
                <a:ea typeface="Arial Regular" charset="0"/>
                <a:cs typeface="Arial Regular" charset="0"/>
                <a:sym typeface="Helvetica"/>
              </a:defRPr>
            </a:lvl1pPr>
          </a:lstStyle>
          <a:p>
            <a:fld id="{86CB4B4D-7CA3-9044-876B-883B54F8677D}" type="slidenum">
              <a:rPr lang="uk-UA" smtClean="0"/>
              <a:pPr/>
              <a:t>‹#›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674692492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LIGHT 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olygon"/>
          <p:cNvSpPr/>
          <p:nvPr/>
        </p:nvSpPr>
        <p:spPr>
          <a:xfrm rot="19800000">
            <a:off x="11906981" y="12511776"/>
            <a:ext cx="563027" cy="6501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00A655"/>
          </a:solidFill>
          <a:ln w="12700">
            <a:miter lim="400000"/>
          </a:ln>
        </p:spPr>
        <p:txBody>
          <a:bodyPr lIns="71437" tIns="71437" rIns="71437" bIns="71437"/>
          <a:lstStyle/>
          <a:p>
            <a:pPr algn="ctr" defTabSz="821531">
              <a:defRPr sz="3000">
                <a:solidFill>
                  <a:srgbClr val="00A65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0" i="0" dirty="0">
              <a:latin typeface="Arial Regular" charset="0"/>
              <a:ea typeface="Arial Regular" charset="0"/>
              <a:cs typeface="Arial Regular" charset="0"/>
            </a:endParaRPr>
          </a:p>
        </p:txBody>
      </p:sp>
      <p:sp>
        <p:nvSpPr>
          <p:cNvPr id="7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863430" y="12599882"/>
            <a:ext cx="657140" cy="482823"/>
          </a:xfrm>
          <a:prstGeom prst="rect">
            <a:avLst/>
          </a:prstGeom>
        </p:spPr>
        <p:txBody>
          <a:bodyPr wrap="square"/>
          <a:lstStyle>
            <a:lvl1pPr>
              <a:defRPr b="0" i="0">
                <a:solidFill>
                  <a:srgbClr val="FFFFFF"/>
                </a:solidFill>
                <a:latin typeface="Arial Regular" charset="0"/>
                <a:ea typeface="Arial Regular" charset="0"/>
                <a:cs typeface="Arial Regular" charset="0"/>
                <a:sym typeface="Helvetica"/>
              </a:defRPr>
            </a:lvl1pPr>
          </a:lstStyle>
          <a:p>
            <a:fld id="{86CB4B4D-7CA3-9044-876B-883B54F8677D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79" name="Line"/>
          <p:cNvSpPr/>
          <p:nvPr/>
        </p:nvSpPr>
        <p:spPr>
          <a:xfrm>
            <a:off x="721766" y="2159861"/>
            <a:ext cx="358235" cy="1"/>
          </a:xfrm>
          <a:prstGeom prst="line">
            <a:avLst/>
          </a:prstGeom>
          <a:ln w="25400">
            <a:solidFill>
              <a:srgbClr val="00A655"/>
            </a:solidFill>
            <a:miter lim="400000"/>
          </a:ln>
        </p:spPr>
        <p:txBody>
          <a:bodyPr lIns="71437" tIns="71437" rIns="71437" bIns="71437" anchor="ctr"/>
          <a:lstStyle/>
          <a:p>
            <a:pPr algn="ctr"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0" i="0" dirty="0">
              <a:latin typeface="Arial Regular" charset="0"/>
              <a:ea typeface="Arial Regular" charset="0"/>
              <a:cs typeface="Arial Regular" charset="0"/>
            </a:endParaRPr>
          </a:p>
        </p:txBody>
      </p:sp>
      <p:sp>
        <p:nvSpPr>
          <p:cNvPr id="80" name="Title Text"/>
          <p:cNvSpPr txBox="1">
            <a:spLocks noGrp="1"/>
          </p:cNvSpPr>
          <p:nvPr>
            <p:ph type="title"/>
          </p:nvPr>
        </p:nvSpPr>
        <p:spPr>
          <a:xfrm>
            <a:off x="721766" y="379710"/>
            <a:ext cx="18499635" cy="1142081"/>
          </a:xfrm>
          <a:prstGeom prst="rect">
            <a:avLst/>
          </a:prstGeom>
        </p:spPr>
        <p:txBody>
          <a:bodyPr anchor="t"/>
          <a:lstStyle>
            <a:lvl1pPr defTabSz="642937">
              <a:lnSpc>
                <a:spcPct val="100000"/>
              </a:lnSpc>
              <a:defRPr sz="6000" b="0" i="0">
                <a:solidFill>
                  <a:srgbClr val="000000"/>
                </a:solidFill>
                <a:latin typeface="Arial Regular" charset="0"/>
                <a:ea typeface="Arial Regular" charset="0"/>
                <a:cs typeface="Arial Regular" charset="0"/>
                <a:sym typeface="Helvetica"/>
              </a:defRPr>
            </a:lvl1pPr>
          </a:lstStyle>
          <a:p>
            <a:r>
              <a:rPr dirty="0"/>
              <a:t>Title Text</a:t>
            </a:r>
          </a:p>
        </p:txBody>
      </p:sp>
      <p:sp>
        <p:nvSpPr>
          <p:cNvPr id="81" name="Text"/>
          <p:cNvSpPr txBox="1">
            <a:spLocks noGrp="1"/>
          </p:cNvSpPr>
          <p:nvPr>
            <p:ph type="body" sz="quarter" idx="13"/>
          </p:nvPr>
        </p:nvSpPr>
        <p:spPr>
          <a:xfrm>
            <a:off x="721766" y="1283561"/>
            <a:ext cx="18499635" cy="676276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indent="0">
              <a:buSzTx/>
              <a:buNone/>
              <a:defRPr sz="3500">
                <a:solidFill>
                  <a:srgbClr val="929292"/>
                </a:solidFill>
              </a:defRPr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85542497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.jpeg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27551" y="13073062"/>
            <a:ext cx="519373" cy="482823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>
            <a:spAutoFit/>
          </a:bodyPr>
          <a:lstStyle>
            <a:lvl1pPr algn="ctr" defTabSz="821531">
              <a:defRPr sz="2200" b="0" i="0">
                <a:latin typeface="Helvetica Light" charset="0"/>
                <a:ea typeface="Helvetica Light" charset="0"/>
                <a:cs typeface="Helvetica Light" charset="0"/>
                <a:sym typeface="Helvetica Neue Light"/>
              </a:defRPr>
            </a:lvl1pPr>
          </a:lstStyle>
          <a:p>
            <a:fld id="{86CB4B4D-7CA3-9044-876B-883B54F8677D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5" name="Rectangle"/>
          <p:cNvSpPr/>
          <p:nvPr userDrawn="1"/>
        </p:nvSpPr>
        <p:spPr>
          <a:xfrm>
            <a:off x="20219289" y="709910"/>
            <a:ext cx="4164712" cy="162376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algn="ctr"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0" i="0" dirty="0">
              <a:latin typeface="Arial Regular" charset="0"/>
              <a:ea typeface="Arial Regular" charset="0"/>
              <a:cs typeface="Arial Regular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99122" y="976076"/>
            <a:ext cx="3205046" cy="1091430"/>
          </a:xfrm>
          <a:prstGeom prst="rect">
            <a:avLst/>
          </a:prstGeom>
        </p:spPr>
      </p:pic>
      <p:sp>
        <p:nvSpPr>
          <p:cNvPr id="7" name="Line"/>
          <p:cNvSpPr/>
          <p:nvPr userDrawn="1"/>
        </p:nvSpPr>
        <p:spPr>
          <a:xfrm>
            <a:off x="20219289" y="709910"/>
            <a:ext cx="1" cy="1623762"/>
          </a:xfrm>
          <a:prstGeom prst="line">
            <a:avLst/>
          </a:prstGeom>
          <a:ln w="88900">
            <a:solidFill>
              <a:srgbClr val="00A655"/>
            </a:solidFill>
            <a:miter lim="400000"/>
          </a:ln>
        </p:spPr>
        <p:txBody>
          <a:bodyPr lIns="71437" tIns="71437" rIns="71437" bIns="71437" anchor="ctr"/>
          <a:lstStyle/>
          <a:p>
            <a:pPr algn="ctr"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0" i="0" dirty="0">
              <a:latin typeface="Arial Regular" charset="0"/>
              <a:ea typeface="Arial Regular" charset="0"/>
              <a:cs typeface="Arial Regular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3" r:id="rId2"/>
  </p:sldLayoutIdLst>
  <p:transition spd="med"/>
  <p:txStyles>
    <p:titleStyle>
      <a:lvl1pPr marL="0" marR="0" indent="0" algn="l" defTabSz="821531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1" i="0" u="none" strike="noStrike" cap="all" spc="0" baseline="0">
          <a:ln>
            <a:noFill/>
          </a:ln>
          <a:solidFill>
            <a:srgbClr val="FFFFFF"/>
          </a:solidFill>
          <a:uFillTx/>
          <a:latin typeface="Helvetica Bold" charset="0"/>
          <a:ea typeface="Helvetica Bold" charset="0"/>
          <a:cs typeface="Helvetica Bold" charset="0"/>
          <a:sym typeface="Helvetica Neue"/>
        </a:defRPr>
      </a:lvl1pPr>
      <a:lvl2pPr marL="0" marR="0" indent="0" algn="l" defTabSz="821531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1" i="0" u="none" strike="noStrike" cap="all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Helvetica Neue"/>
        </a:defRPr>
      </a:lvl2pPr>
      <a:lvl3pPr marL="0" marR="0" indent="0" algn="l" defTabSz="821531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1" i="0" u="none" strike="noStrike" cap="all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Helvetica Neue"/>
        </a:defRPr>
      </a:lvl3pPr>
      <a:lvl4pPr marL="0" marR="0" indent="0" algn="l" defTabSz="821531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1" i="0" u="none" strike="noStrike" cap="all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Helvetica Neue"/>
        </a:defRPr>
      </a:lvl4pPr>
      <a:lvl5pPr marL="0" marR="0" indent="0" algn="l" defTabSz="821531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1" i="0" u="none" strike="noStrike" cap="all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Helvetica Neue"/>
        </a:defRPr>
      </a:lvl5pPr>
      <a:lvl6pPr marL="0" marR="0" indent="0" algn="l" defTabSz="821531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1" i="0" u="none" strike="noStrike" cap="all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Helvetica Neue"/>
        </a:defRPr>
      </a:lvl6pPr>
      <a:lvl7pPr marL="0" marR="0" indent="0" algn="l" defTabSz="821531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1" i="0" u="none" strike="noStrike" cap="all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Helvetica Neue"/>
        </a:defRPr>
      </a:lvl7pPr>
      <a:lvl8pPr marL="0" marR="0" indent="0" algn="l" defTabSz="821531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1" i="0" u="none" strike="noStrike" cap="all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Helvetica Neue"/>
        </a:defRPr>
      </a:lvl8pPr>
      <a:lvl9pPr marL="0" marR="0" indent="0" algn="l" defTabSz="821531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1" i="0" u="none" strike="noStrike" cap="all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Helvetica Neue"/>
        </a:defRPr>
      </a:lvl9pPr>
    </p:titleStyle>
    <p:bodyStyle>
      <a:lvl1pPr marL="388937" marR="0" indent="-388937" algn="l" defTabSz="642937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45000"/>
        <a:buFontTx/>
        <a:buChar char="‣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1pPr>
      <a:lvl2pPr marL="833437" marR="0" indent="-388937" algn="l" defTabSz="642937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45000"/>
        <a:buFontTx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2pPr>
      <a:lvl3pPr marL="1277937" marR="0" indent="-388937" algn="l" defTabSz="642937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45000"/>
        <a:buFontTx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3pPr>
      <a:lvl4pPr marL="1722437" marR="0" indent="-388937" algn="l" defTabSz="642937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45000"/>
        <a:buFontTx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4pPr>
      <a:lvl5pPr marL="2166937" marR="0" indent="-388937" algn="l" defTabSz="642937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45000"/>
        <a:buFontTx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5pPr>
      <a:lvl6pPr marL="2611437" marR="0" indent="-388937" algn="l" defTabSz="642937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45000"/>
        <a:buFontTx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6pPr>
      <a:lvl7pPr marL="3055937" marR="0" indent="-388937" algn="l" defTabSz="642937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45000"/>
        <a:buFontTx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7pPr>
      <a:lvl8pPr marL="3500437" marR="0" indent="-388937" algn="l" defTabSz="642937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45000"/>
        <a:buFontTx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8pPr>
      <a:lvl9pPr marL="3944937" marR="0" indent="-388937" algn="l" defTabSz="642937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45000"/>
        <a:buFontTx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9pPr>
    </p:bodyStyle>
    <p:otherStyle>
      <a:lvl1pPr marL="0" marR="0" indent="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41978" y="13073062"/>
            <a:ext cx="490518" cy="482823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>
            <a:spAutoFit/>
          </a:bodyPr>
          <a:lstStyle>
            <a:lvl1pPr algn="ctr" defTabSz="821531">
              <a:defRPr sz="2200" b="0" i="0">
                <a:latin typeface="Arial Regular" charset="0"/>
                <a:ea typeface="Arial Regular" charset="0"/>
                <a:cs typeface="Arial Regular" charset="0"/>
                <a:sym typeface="Helvetica Neue Light"/>
              </a:defRPr>
            </a:lvl1pPr>
          </a:lstStyle>
          <a:p>
            <a:fld id="{86CB4B4D-7CA3-9044-876B-883B54F8677D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6" name="Rectangle"/>
          <p:cNvSpPr/>
          <p:nvPr userDrawn="1"/>
        </p:nvSpPr>
        <p:spPr>
          <a:xfrm>
            <a:off x="20219289" y="709910"/>
            <a:ext cx="4164712" cy="162376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algn="ctr"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0" i="0" dirty="0">
              <a:latin typeface="Arial Regular" charset="0"/>
              <a:ea typeface="Arial Regular" charset="0"/>
              <a:cs typeface="Arial Regular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99122" y="976076"/>
            <a:ext cx="3205046" cy="1091430"/>
          </a:xfrm>
          <a:prstGeom prst="rect">
            <a:avLst/>
          </a:prstGeom>
        </p:spPr>
      </p:pic>
      <p:sp>
        <p:nvSpPr>
          <p:cNvPr id="7" name="Line"/>
          <p:cNvSpPr/>
          <p:nvPr userDrawn="1"/>
        </p:nvSpPr>
        <p:spPr>
          <a:xfrm>
            <a:off x="20263938" y="709910"/>
            <a:ext cx="1" cy="1623762"/>
          </a:xfrm>
          <a:prstGeom prst="line">
            <a:avLst/>
          </a:prstGeom>
          <a:ln w="88900">
            <a:solidFill>
              <a:srgbClr val="00A655"/>
            </a:solidFill>
            <a:miter lim="400000"/>
          </a:ln>
        </p:spPr>
        <p:txBody>
          <a:bodyPr lIns="71437" tIns="71437" rIns="71437" bIns="71437" anchor="ctr"/>
          <a:lstStyle/>
          <a:p>
            <a:pPr algn="ctr"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0" i="0" dirty="0">
              <a:latin typeface="Arial Regular" charset="0"/>
              <a:ea typeface="Arial Regular" charset="0"/>
              <a:cs typeface="Arial 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15758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</p:sldLayoutIdLst>
  <p:transition spd="med"/>
  <p:txStyles>
    <p:titleStyle>
      <a:lvl1pPr marL="0" marR="0" indent="0" algn="l" defTabSz="821531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1" i="0" u="none" strike="noStrike" cap="all" spc="0" baseline="0">
          <a:ln>
            <a:noFill/>
          </a:ln>
          <a:solidFill>
            <a:srgbClr val="FFFFFF"/>
          </a:solidFill>
          <a:uFillTx/>
          <a:latin typeface="Arial Bold" charset="0"/>
          <a:ea typeface="Arial Bold" charset="0"/>
          <a:cs typeface="Arial Bold" charset="0"/>
          <a:sym typeface="Helvetica Neue"/>
        </a:defRPr>
      </a:lvl1pPr>
      <a:lvl2pPr marL="0" marR="0" indent="0" algn="l" defTabSz="821531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1" i="0" u="none" strike="noStrike" cap="all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Helvetica Neue"/>
        </a:defRPr>
      </a:lvl2pPr>
      <a:lvl3pPr marL="0" marR="0" indent="0" algn="l" defTabSz="821531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1" i="0" u="none" strike="noStrike" cap="all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Helvetica Neue"/>
        </a:defRPr>
      </a:lvl3pPr>
      <a:lvl4pPr marL="0" marR="0" indent="0" algn="l" defTabSz="821531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1" i="0" u="none" strike="noStrike" cap="all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Helvetica Neue"/>
        </a:defRPr>
      </a:lvl4pPr>
      <a:lvl5pPr marL="0" marR="0" indent="0" algn="l" defTabSz="821531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1" i="0" u="none" strike="noStrike" cap="all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Helvetica Neue"/>
        </a:defRPr>
      </a:lvl5pPr>
      <a:lvl6pPr marL="0" marR="0" indent="0" algn="l" defTabSz="821531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1" i="0" u="none" strike="noStrike" cap="all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Helvetica Neue"/>
        </a:defRPr>
      </a:lvl6pPr>
      <a:lvl7pPr marL="0" marR="0" indent="0" algn="l" defTabSz="821531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1" i="0" u="none" strike="noStrike" cap="all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Helvetica Neue"/>
        </a:defRPr>
      </a:lvl7pPr>
      <a:lvl8pPr marL="0" marR="0" indent="0" algn="l" defTabSz="821531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1" i="0" u="none" strike="noStrike" cap="all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Helvetica Neue"/>
        </a:defRPr>
      </a:lvl8pPr>
      <a:lvl9pPr marL="0" marR="0" indent="0" algn="l" defTabSz="821531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1" i="0" u="none" strike="noStrike" cap="all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Helvetica Neue"/>
        </a:defRPr>
      </a:lvl9pPr>
    </p:titleStyle>
    <p:bodyStyle>
      <a:lvl1pPr marL="388937" marR="0" indent="-388937" algn="l" defTabSz="642937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45000"/>
        <a:buFontTx/>
        <a:buChar char="‣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Arial Regular" charset="0"/>
          <a:ea typeface="Arial Regular" charset="0"/>
          <a:cs typeface="Arial Regular" charset="0"/>
          <a:sym typeface="Helvetica Light"/>
        </a:defRPr>
      </a:lvl1pPr>
      <a:lvl2pPr marL="833437" marR="0" indent="-388937" algn="l" defTabSz="642937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45000"/>
        <a:buFontTx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Arial Regular" charset="0"/>
          <a:ea typeface="Arial Regular" charset="0"/>
          <a:cs typeface="Arial Regular" charset="0"/>
          <a:sym typeface="Helvetica Light"/>
        </a:defRPr>
      </a:lvl2pPr>
      <a:lvl3pPr marL="1277937" marR="0" indent="-388937" algn="l" defTabSz="642937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45000"/>
        <a:buFontTx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Arial Regular" charset="0"/>
          <a:ea typeface="Arial Regular" charset="0"/>
          <a:cs typeface="Arial Regular" charset="0"/>
          <a:sym typeface="Helvetica Light"/>
        </a:defRPr>
      </a:lvl3pPr>
      <a:lvl4pPr marL="1722437" marR="0" indent="-388937" algn="l" defTabSz="642937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45000"/>
        <a:buFontTx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Arial Regular" charset="0"/>
          <a:ea typeface="Arial Regular" charset="0"/>
          <a:cs typeface="Arial Regular" charset="0"/>
          <a:sym typeface="Helvetica Light"/>
        </a:defRPr>
      </a:lvl4pPr>
      <a:lvl5pPr marL="2166937" marR="0" indent="-388937" algn="l" defTabSz="642937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45000"/>
        <a:buFontTx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Arial Regular" charset="0"/>
          <a:ea typeface="Arial Regular" charset="0"/>
          <a:cs typeface="Arial Regular" charset="0"/>
          <a:sym typeface="Helvetica Light"/>
        </a:defRPr>
      </a:lvl5pPr>
      <a:lvl6pPr marL="2611437" marR="0" indent="-388937" algn="l" defTabSz="642937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45000"/>
        <a:buFontTx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6pPr>
      <a:lvl7pPr marL="3055937" marR="0" indent="-388937" algn="l" defTabSz="642937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45000"/>
        <a:buFontTx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7pPr>
      <a:lvl8pPr marL="3500437" marR="0" indent="-388937" algn="l" defTabSz="642937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45000"/>
        <a:buFontTx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8pPr>
      <a:lvl9pPr marL="3944937" marR="0" indent="-388937" algn="l" defTabSz="642937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45000"/>
        <a:buFontTx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9pPr>
    </p:bodyStyle>
    <p:otherStyle>
      <a:lvl1pPr marL="0" marR="0" indent="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075827C-30E9-71E2-271B-4C54A5EC716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3311" y="4955880"/>
            <a:ext cx="7920000" cy="2440367"/>
          </a:xfrm>
          <a:prstGeom prst="rect">
            <a:avLst/>
          </a:prstGeom>
        </p:spPr>
      </p:pic>
      <p:sp>
        <p:nvSpPr>
          <p:cNvPr id="113" name="Polygon"/>
          <p:cNvSpPr/>
          <p:nvPr/>
        </p:nvSpPr>
        <p:spPr>
          <a:xfrm rot="19800000">
            <a:off x="11906981" y="12543818"/>
            <a:ext cx="563027" cy="6501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00A655"/>
          </a:solidFill>
          <a:ln w="12700">
            <a:miter lim="400000"/>
          </a:ln>
        </p:spPr>
        <p:txBody>
          <a:bodyPr lIns="71437" tIns="71437" rIns="71437" bIns="71437"/>
          <a:lstStyle/>
          <a:p>
            <a:pPr algn="ctr" defTabSz="821531">
              <a:defRPr sz="3000">
                <a:solidFill>
                  <a:srgbClr val="00A65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1" dirty="0">
              <a:latin typeface="Helvetica Bold" charset="0"/>
              <a:ea typeface="Helvetica Bold" charset="0"/>
              <a:cs typeface="Helvetica Bold" charset="0"/>
            </a:endParaRPr>
          </a:p>
        </p:txBody>
      </p:sp>
      <p:sp>
        <p:nvSpPr>
          <p:cNvPr id="117" name="Line"/>
          <p:cNvSpPr/>
          <p:nvPr/>
        </p:nvSpPr>
        <p:spPr>
          <a:xfrm>
            <a:off x="10088558" y="4759443"/>
            <a:ext cx="1" cy="3228976"/>
          </a:xfrm>
          <a:prstGeom prst="line">
            <a:avLst/>
          </a:prstGeom>
          <a:ln w="12700">
            <a:solidFill>
              <a:srgbClr val="FFFFFF"/>
            </a:solidFill>
            <a:miter lim="400000"/>
          </a:ln>
        </p:spPr>
        <p:txBody>
          <a:bodyPr lIns="71437" tIns="71437" rIns="71437" bIns="71437" anchor="ctr"/>
          <a:lstStyle/>
          <a:p>
            <a:pPr algn="ctr"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1" dirty="0">
              <a:latin typeface="Helvetica Bold" charset="0"/>
              <a:ea typeface="Helvetica Bold" charset="0"/>
              <a:cs typeface="Helvetica Bold" charset="0"/>
            </a:endParaRPr>
          </a:p>
        </p:txBody>
      </p:sp>
      <p:sp>
        <p:nvSpPr>
          <p:cNvPr id="118" name="Robot Mazes KS4"/>
          <p:cNvSpPr txBox="1"/>
          <p:nvPr/>
        </p:nvSpPr>
        <p:spPr>
          <a:xfrm>
            <a:off x="10946701" y="7308098"/>
            <a:ext cx="5283497" cy="882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r>
              <a:rPr lang="en-GB" dirty="0">
                <a:latin typeface="Helvetica Light" charset="0"/>
                <a:ea typeface="Helvetica Light" charset="0"/>
                <a:cs typeface="Helvetica Light" charset="0"/>
              </a:rPr>
              <a:t>Computer Science</a:t>
            </a:r>
            <a:endParaRPr dirty="0">
              <a:latin typeface="Helvetica Light" charset="0"/>
              <a:ea typeface="Helvetica Light" charset="0"/>
              <a:cs typeface="Helvetica Light" charset="0"/>
            </a:endParaRPr>
          </a:p>
        </p:txBody>
      </p:sp>
      <p:sp>
        <p:nvSpPr>
          <p:cNvPr id="11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863430" y="12606760"/>
            <a:ext cx="657140" cy="473076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</a:t>
            </a:fld>
            <a:endParaRPr dirty="0"/>
          </a:p>
        </p:txBody>
      </p:sp>
      <p:sp>
        <p:nvSpPr>
          <p:cNvPr id="120" name="Line"/>
          <p:cNvSpPr/>
          <p:nvPr/>
        </p:nvSpPr>
        <p:spPr>
          <a:xfrm>
            <a:off x="11030210" y="8339347"/>
            <a:ext cx="1759569" cy="1"/>
          </a:xfrm>
          <a:prstGeom prst="line">
            <a:avLst/>
          </a:prstGeom>
          <a:ln w="25400">
            <a:solidFill>
              <a:srgbClr val="00A655"/>
            </a:solidFill>
            <a:miter lim="400000"/>
          </a:ln>
        </p:spPr>
        <p:txBody>
          <a:bodyPr lIns="71437" tIns="71437" rIns="71437" bIns="71437" anchor="ctr"/>
          <a:lstStyle/>
          <a:p>
            <a:pPr algn="ctr"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1" dirty="0">
              <a:latin typeface="Helvetica Bold" charset="0"/>
              <a:ea typeface="Helvetica Bold" charset="0"/>
              <a:cs typeface="Helvetica Bold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2E18B17-70A8-43E8-99DD-F582F0C70B90}"/>
              </a:ext>
            </a:extLst>
          </p:cNvPr>
          <p:cNvSpPr txBox="1"/>
          <p:nvPr/>
        </p:nvSpPr>
        <p:spPr>
          <a:xfrm>
            <a:off x="10872216" y="4494300"/>
            <a:ext cx="13048488" cy="290194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l" defTabSz="642937" rtl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11200" b="1" cap="all" dirty="0">
                <a:solidFill>
                  <a:schemeClr val="bg1"/>
                </a:solidFill>
                <a:latin typeface="Helvetica" panose="020B0403020202020204" pitchFamily="34" charset="0"/>
              </a:rPr>
              <a:t>creating the</a:t>
            </a:r>
            <a:br>
              <a:rPr lang="en-GB" sz="11200" b="1" cap="all" dirty="0">
                <a:solidFill>
                  <a:schemeClr val="bg1"/>
                </a:solidFill>
                <a:latin typeface="Helvetica" panose="020B0403020202020204" pitchFamily="34" charset="0"/>
              </a:rPr>
            </a:br>
            <a:r>
              <a:rPr lang="en-GB" sz="11200" b="1" cap="all" dirty="0">
                <a:solidFill>
                  <a:schemeClr val="bg1"/>
                </a:solidFill>
                <a:latin typeface="Helvetica" panose="020B0403020202020204" pitchFamily="34" charset="0"/>
              </a:rPr>
              <a:t>a-mazing game</a:t>
            </a:r>
            <a:endParaRPr kumimoji="0" lang="en-GB" sz="11200" b="1" i="0" u="none" strike="noStrike" cap="all" spc="0" normalizeH="0" dirty="0">
              <a:ln>
                <a:noFill/>
              </a:ln>
              <a:solidFill>
                <a:schemeClr val="bg1"/>
              </a:solidFill>
              <a:effectLst/>
              <a:uFillTx/>
              <a:latin typeface="Helvetica" panose="020B0403020202020204" pitchFamily="34" charset="0"/>
              <a:ea typeface="Helvetica Light"/>
              <a:cs typeface="Helvetica Light"/>
              <a:sym typeface="Helvetica Light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70A242A-7BDB-8FAD-00CC-EC545918636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25892" y="8293488"/>
            <a:ext cx="5400000" cy="54000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">
            <a:extLst>
              <a:ext uri="{FF2B5EF4-FFF2-40B4-BE49-F238E27FC236}">
                <a16:creationId xmlns:a16="http://schemas.microsoft.com/office/drawing/2014/main" id="{AE4AA5C9-C3EE-E23A-B3CD-928E50E52EBD}"/>
              </a:ext>
            </a:extLst>
          </p:cNvPr>
          <p:cNvSpPr/>
          <p:nvPr/>
        </p:nvSpPr>
        <p:spPr>
          <a:xfrm>
            <a:off x="-1" y="3174118"/>
            <a:ext cx="24384001" cy="7626734"/>
          </a:xfrm>
          <a:prstGeom prst="rect">
            <a:avLst/>
          </a:prstGeom>
          <a:solidFill>
            <a:srgbClr val="2F333A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algn="ctr"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1" dirty="0">
              <a:latin typeface="Helvetica Bold" charset="0"/>
              <a:ea typeface="Helvetica Bold" charset="0"/>
              <a:cs typeface="Helvetica Bold" charset="0"/>
            </a:endParaRPr>
          </a:p>
        </p:txBody>
      </p:sp>
      <p:sp>
        <p:nvSpPr>
          <p:cNvPr id="160" name="Polygon"/>
          <p:cNvSpPr/>
          <p:nvPr/>
        </p:nvSpPr>
        <p:spPr>
          <a:xfrm rot="19800000">
            <a:off x="11906981" y="12511776"/>
            <a:ext cx="563027" cy="6501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00A655"/>
          </a:solidFill>
          <a:ln w="12700">
            <a:miter lim="400000"/>
          </a:ln>
        </p:spPr>
        <p:txBody>
          <a:bodyPr lIns="71437" tIns="71437" rIns="71437" bIns="71437"/>
          <a:lstStyle/>
          <a:p>
            <a:pPr algn="ctr" defTabSz="821531">
              <a:defRPr sz="3000">
                <a:solidFill>
                  <a:srgbClr val="00A65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1" dirty="0">
              <a:latin typeface="Helvetica Bold" charset="0"/>
              <a:ea typeface="Helvetica Bold" charset="0"/>
              <a:cs typeface="Helvetica Bold" charset="0"/>
            </a:endParaRPr>
          </a:p>
        </p:txBody>
      </p:sp>
      <p:sp>
        <p:nvSpPr>
          <p:cNvPr id="16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10</a:t>
            </a:fld>
            <a:endParaRPr dirty="0"/>
          </a:p>
        </p:txBody>
      </p:sp>
      <p:sp>
        <p:nvSpPr>
          <p:cNvPr id="167" name="Line"/>
          <p:cNvSpPr/>
          <p:nvPr/>
        </p:nvSpPr>
        <p:spPr>
          <a:xfrm>
            <a:off x="721766" y="2540861"/>
            <a:ext cx="358235" cy="1"/>
          </a:xfrm>
          <a:prstGeom prst="line">
            <a:avLst/>
          </a:prstGeom>
          <a:ln w="25400">
            <a:solidFill>
              <a:srgbClr val="00A655"/>
            </a:solidFill>
            <a:miter lim="400000"/>
          </a:ln>
        </p:spPr>
        <p:txBody>
          <a:bodyPr lIns="71437" tIns="71437" rIns="71437" bIns="71437" anchor="ctr"/>
          <a:lstStyle/>
          <a:p>
            <a:pPr algn="ctr"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1" dirty="0">
              <a:latin typeface="Helvetica Bold" charset="0"/>
              <a:ea typeface="Helvetica Bold" charset="0"/>
              <a:cs typeface="Helvetica Bold" charset="0"/>
            </a:endParaRPr>
          </a:p>
        </p:txBody>
      </p:sp>
      <p:sp>
        <p:nvSpPr>
          <p:cNvPr id="168" name="Aims &amp; objectiv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dirty="0"/>
              <a:t>Pico Zip96 library features</a:t>
            </a:r>
            <a:endParaRPr dirty="0"/>
          </a:p>
        </p:txBody>
      </p:sp>
      <p:sp>
        <p:nvSpPr>
          <p:cNvPr id="169" name="Robotics with micro:bits"/>
          <p:cNvSpPr txBox="1">
            <a:spLocks noGrp="1"/>
          </p:cNvSpPr>
          <p:nvPr>
            <p:ph type="body" idx="13"/>
          </p:nvPr>
        </p:nvSpPr>
        <p:spPr>
          <a:xfrm>
            <a:off x="721766" y="1664561"/>
            <a:ext cx="18499635" cy="63094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 marL="0" indent="0">
              <a:buSzTx/>
              <a:buNone/>
              <a:defRPr sz="3500">
                <a:solidFill>
                  <a:srgbClr val="929292"/>
                </a:solidFill>
              </a:defRPr>
            </a:lvl1pPr>
          </a:lstStyle>
          <a:p>
            <a:r>
              <a:rPr lang="en-GB" dirty="0"/>
              <a:t>Computer Science</a:t>
            </a:r>
            <a:endParaRPr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B9CBF6F-B3DA-012E-D70C-D6B77843E2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36" t="24768" r="4679" b="18828"/>
          <a:stretch/>
        </p:blipFill>
        <p:spPr>
          <a:xfrm>
            <a:off x="3170543" y="2944368"/>
            <a:ext cx="17970989" cy="8467344"/>
          </a:xfrm>
          <a:prstGeom prst="rect">
            <a:avLst/>
          </a:prstGeom>
          <a:solidFill>
            <a:schemeClr val="bg1"/>
          </a:solidFill>
          <a:ln w="25400">
            <a:miter lim="400000"/>
          </a:ln>
          <a:effectLst>
            <a:outerShdw blurRad="355600" dist="177800" dir="5400000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02202034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">
            <a:extLst>
              <a:ext uri="{FF2B5EF4-FFF2-40B4-BE49-F238E27FC236}">
                <a16:creationId xmlns:a16="http://schemas.microsoft.com/office/drawing/2014/main" id="{AE4AA5C9-C3EE-E23A-B3CD-928E50E52EBD}"/>
              </a:ext>
            </a:extLst>
          </p:cNvPr>
          <p:cNvSpPr/>
          <p:nvPr/>
        </p:nvSpPr>
        <p:spPr>
          <a:xfrm>
            <a:off x="-1" y="3174118"/>
            <a:ext cx="24384001" cy="7626734"/>
          </a:xfrm>
          <a:prstGeom prst="rect">
            <a:avLst/>
          </a:prstGeom>
          <a:solidFill>
            <a:srgbClr val="2F333A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algn="ctr"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1" dirty="0">
              <a:latin typeface="Helvetica Bold" charset="0"/>
              <a:ea typeface="Helvetica Bold" charset="0"/>
              <a:cs typeface="Helvetica Bold" charset="0"/>
            </a:endParaRPr>
          </a:p>
        </p:txBody>
      </p:sp>
      <p:sp>
        <p:nvSpPr>
          <p:cNvPr id="160" name="Polygon"/>
          <p:cNvSpPr/>
          <p:nvPr/>
        </p:nvSpPr>
        <p:spPr>
          <a:xfrm rot="19800000">
            <a:off x="11906981" y="12511776"/>
            <a:ext cx="563027" cy="6501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00A655"/>
          </a:solidFill>
          <a:ln w="12700">
            <a:miter lim="400000"/>
          </a:ln>
        </p:spPr>
        <p:txBody>
          <a:bodyPr lIns="71437" tIns="71437" rIns="71437" bIns="71437"/>
          <a:lstStyle/>
          <a:p>
            <a:pPr algn="ctr" defTabSz="821531">
              <a:defRPr sz="3000">
                <a:solidFill>
                  <a:srgbClr val="00A65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1" dirty="0">
              <a:latin typeface="Helvetica Bold" charset="0"/>
              <a:ea typeface="Helvetica Bold" charset="0"/>
              <a:cs typeface="Helvetica Bold" charset="0"/>
            </a:endParaRPr>
          </a:p>
        </p:txBody>
      </p:sp>
      <p:sp>
        <p:nvSpPr>
          <p:cNvPr id="16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11</a:t>
            </a:fld>
            <a:endParaRPr dirty="0"/>
          </a:p>
        </p:txBody>
      </p:sp>
      <p:sp>
        <p:nvSpPr>
          <p:cNvPr id="167" name="Line"/>
          <p:cNvSpPr/>
          <p:nvPr/>
        </p:nvSpPr>
        <p:spPr>
          <a:xfrm>
            <a:off x="721766" y="2540861"/>
            <a:ext cx="358235" cy="1"/>
          </a:xfrm>
          <a:prstGeom prst="line">
            <a:avLst/>
          </a:prstGeom>
          <a:ln w="25400">
            <a:solidFill>
              <a:srgbClr val="00A655"/>
            </a:solidFill>
            <a:miter lim="400000"/>
          </a:ln>
        </p:spPr>
        <p:txBody>
          <a:bodyPr lIns="71437" tIns="71437" rIns="71437" bIns="71437" anchor="ctr"/>
          <a:lstStyle/>
          <a:p>
            <a:pPr algn="ctr"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1" dirty="0">
              <a:latin typeface="Helvetica Bold" charset="0"/>
              <a:ea typeface="Helvetica Bold" charset="0"/>
              <a:cs typeface="Helvetica Bold" charset="0"/>
            </a:endParaRPr>
          </a:p>
        </p:txBody>
      </p:sp>
      <p:sp>
        <p:nvSpPr>
          <p:cNvPr id="168" name="Aims &amp; objectiv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dirty="0"/>
              <a:t>Class interaction</a:t>
            </a:r>
            <a:endParaRPr dirty="0"/>
          </a:p>
        </p:txBody>
      </p:sp>
      <p:sp>
        <p:nvSpPr>
          <p:cNvPr id="169" name="Robotics with micro:bits"/>
          <p:cNvSpPr txBox="1">
            <a:spLocks noGrp="1"/>
          </p:cNvSpPr>
          <p:nvPr>
            <p:ph type="body" idx="13"/>
          </p:nvPr>
        </p:nvSpPr>
        <p:spPr>
          <a:xfrm>
            <a:off x="721766" y="1664561"/>
            <a:ext cx="18499635" cy="63094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 marL="0" indent="0">
              <a:buSzTx/>
              <a:buNone/>
              <a:defRPr sz="3500">
                <a:solidFill>
                  <a:srgbClr val="929292"/>
                </a:solidFill>
              </a:defRPr>
            </a:lvl1pPr>
          </a:lstStyle>
          <a:p>
            <a:r>
              <a:rPr lang="en-GB" dirty="0"/>
              <a:t>Computer Science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8CFB492-7EA5-60AF-9731-96E448BB5A2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38" t="14461" r="20913" b="14864"/>
          <a:stretch/>
        </p:blipFill>
        <p:spPr>
          <a:xfrm>
            <a:off x="6871897" y="2357981"/>
            <a:ext cx="10552054" cy="9602371"/>
          </a:xfrm>
          <a:prstGeom prst="rect">
            <a:avLst/>
          </a:prstGeom>
          <a:solidFill>
            <a:schemeClr val="bg1"/>
          </a:solidFill>
          <a:ln w="25400">
            <a:miter lim="400000"/>
          </a:ln>
          <a:effectLst>
            <a:outerShdw blurRad="355600" dist="177800" dir="5400000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76763769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">
            <a:extLst>
              <a:ext uri="{FF2B5EF4-FFF2-40B4-BE49-F238E27FC236}">
                <a16:creationId xmlns:a16="http://schemas.microsoft.com/office/drawing/2014/main" id="{AE4AA5C9-C3EE-E23A-B3CD-928E50E52EBD}"/>
              </a:ext>
            </a:extLst>
          </p:cNvPr>
          <p:cNvSpPr/>
          <p:nvPr/>
        </p:nvSpPr>
        <p:spPr>
          <a:xfrm>
            <a:off x="-1" y="3174118"/>
            <a:ext cx="24384001" cy="7626734"/>
          </a:xfrm>
          <a:prstGeom prst="rect">
            <a:avLst/>
          </a:prstGeom>
          <a:solidFill>
            <a:srgbClr val="2F333A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algn="ctr"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1" dirty="0">
              <a:latin typeface="Helvetica Bold" charset="0"/>
              <a:ea typeface="Helvetica Bold" charset="0"/>
              <a:cs typeface="Helvetica Bold" charset="0"/>
            </a:endParaRPr>
          </a:p>
        </p:txBody>
      </p:sp>
      <p:sp>
        <p:nvSpPr>
          <p:cNvPr id="160" name="Polygon"/>
          <p:cNvSpPr/>
          <p:nvPr/>
        </p:nvSpPr>
        <p:spPr>
          <a:xfrm rot="19800000">
            <a:off x="11906981" y="12511776"/>
            <a:ext cx="563027" cy="6501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00A655"/>
          </a:solidFill>
          <a:ln w="12700">
            <a:miter lim="400000"/>
          </a:ln>
        </p:spPr>
        <p:txBody>
          <a:bodyPr lIns="71437" tIns="71437" rIns="71437" bIns="71437"/>
          <a:lstStyle/>
          <a:p>
            <a:pPr algn="ctr" defTabSz="821531">
              <a:defRPr sz="3000">
                <a:solidFill>
                  <a:srgbClr val="00A65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1" dirty="0">
              <a:latin typeface="Helvetica Bold" charset="0"/>
              <a:ea typeface="Helvetica Bold" charset="0"/>
              <a:cs typeface="Helvetica Bold" charset="0"/>
            </a:endParaRPr>
          </a:p>
        </p:txBody>
      </p:sp>
      <p:sp>
        <p:nvSpPr>
          <p:cNvPr id="16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12</a:t>
            </a:fld>
            <a:endParaRPr dirty="0"/>
          </a:p>
        </p:txBody>
      </p:sp>
      <p:sp>
        <p:nvSpPr>
          <p:cNvPr id="167" name="Line"/>
          <p:cNvSpPr/>
          <p:nvPr/>
        </p:nvSpPr>
        <p:spPr>
          <a:xfrm>
            <a:off x="721766" y="2540861"/>
            <a:ext cx="358235" cy="1"/>
          </a:xfrm>
          <a:prstGeom prst="line">
            <a:avLst/>
          </a:prstGeom>
          <a:ln w="25400">
            <a:solidFill>
              <a:srgbClr val="00A655"/>
            </a:solidFill>
            <a:miter lim="400000"/>
          </a:ln>
        </p:spPr>
        <p:txBody>
          <a:bodyPr lIns="71437" tIns="71437" rIns="71437" bIns="71437" anchor="ctr"/>
          <a:lstStyle/>
          <a:p>
            <a:pPr algn="ctr"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1" dirty="0">
              <a:latin typeface="Helvetica Bold" charset="0"/>
              <a:ea typeface="Helvetica Bold" charset="0"/>
              <a:cs typeface="Helvetica Bold" charset="0"/>
            </a:endParaRPr>
          </a:p>
        </p:txBody>
      </p:sp>
      <p:sp>
        <p:nvSpPr>
          <p:cNvPr id="168" name="Aims &amp; objectiv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dirty="0"/>
              <a:t>Game core interaction</a:t>
            </a:r>
            <a:endParaRPr dirty="0"/>
          </a:p>
        </p:txBody>
      </p:sp>
      <p:sp>
        <p:nvSpPr>
          <p:cNvPr id="169" name="Robotics with micro:bits"/>
          <p:cNvSpPr txBox="1">
            <a:spLocks noGrp="1"/>
          </p:cNvSpPr>
          <p:nvPr>
            <p:ph type="body" idx="13"/>
          </p:nvPr>
        </p:nvSpPr>
        <p:spPr>
          <a:xfrm>
            <a:off x="721766" y="1664561"/>
            <a:ext cx="18499635" cy="63094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 marL="0" indent="0">
              <a:buSzTx/>
              <a:buNone/>
              <a:defRPr sz="3500">
                <a:solidFill>
                  <a:srgbClr val="929292"/>
                </a:solidFill>
              </a:defRPr>
            </a:lvl1pPr>
          </a:lstStyle>
          <a:p>
            <a:r>
              <a:rPr lang="en-GB" dirty="0"/>
              <a:t>Computer Science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207835A-CD19-CCA1-B0B1-399F955B66C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82" t="17385" r="8916" b="18666"/>
          <a:stretch/>
        </p:blipFill>
        <p:spPr>
          <a:xfrm>
            <a:off x="4352544" y="2705452"/>
            <a:ext cx="15617952" cy="9145873"/>
          </a:xfrm>
          <a:prstGeom prst="rect">
            <a:avLst/>
          </a:prstGeom>
          <a:solidFill>
            <a:schemeClr val="bg1"/>
          </a:solidFill>
          <a:ln w="25400">
            <a:miter lim="400000"/>
          </a:ln>
          <a:effectLst>
            <a:outerShdw blurRad="355600" dist="177800" dir="5400000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16024529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">
            <a:extLst>
              <a:ext uri="{FF2B5EF4-FFF2-40B4-BE49-F238E27FC236}">
                <a16:creationId xmlns:a16="http://schemas.microsoft.com/office/drawing/2014/main" id="{AE4AA5C9-C3EE-E23A-B3CD-928E50E52EBD}"/>
              </a:ext>
            </a:extLst>
          </p:cNvPr>
          <p:cNvSpPr/>
          <p:nvPr/>
        </p:nvSpPr>
        <p:spPr>
          <a:xfrm>
            <a:off x="-1" y="3174118"/>
            <a:ext cx="24384001" cy="7626734"/>
          </a:xfrm>
          <a:prstGeom prst="rect">
            <a:avLst/>
          </a:prstGeom>
          <a:solidFill>
            <a:srgbClr val="2F333A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algn="ctr"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1" dirty="0">
              <a:latin typeface="Helvetica Bold" charset="0"/>
              <a:ea typeface="Helvetica Bold" charset="0"/>
              <a:cs typeface="Helvetica Bold" charset="0"/>
            </a:endParaRPr>
          </a:p>
        </p:txBody>
      </p:sp>
      <p:sp>
        <p:nvSpPr>
          <p:cNvPr id="160" name="Polygon"/>
          <p:cNvSpPr/>
          <p:nvPr/>
        </p:nvSpPr>
        <p:spPr>
          <a:xfrm rot="19800000">
            <a:off x="11906981" y="12511776"/>
            <a:ext cx="563027" cy="6501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00A655"/>
          </a:solidFill>
          <a:ln w="12700">
            <a:miter lim="400000"/>
          </a:ln>
        </p:spPr>
        <p:txBody>
          <a:bodyPr lIns="71437" tIns="71437" rIns="71437" bIns="71437"/>
          <a:lstStyle/>
          <a:p>
            <a:pPr algn="ctr" defTabSz="821531">
              <a:defRPr sz="3000">
                <a:solidFill>
                  <a:srgbClr val="00A65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1" dirty="0">
              <a:latin typeface="Helvetica Bold" charset="0"/>
              <a:ea typeface="Helvetica Bold" charset="0"/>
              <a:cs typeface="Helvetica Bold" charset="0"/>
            </a:endParaRPr>
          </a:p>
        </p:txBody>
      </p:sp>
      <p:sp>
        <p:nvSpPr>
          <p:cNvPr id="16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13</a:t>
            </a:fld>
            <a:endParaRPr dirty="0"/>
          </a:p>
        </p:txBody>
      </p:sp>
      <p:sp>
        <p:nvSpPr>
          <p:cNvPr id="167" name="Line"/>
          <p:cNvSpPr/>
          <p:nvPr/>
        </p:nvSpPr>
        <p:spPr>
          <a:xfrm>
            <a:off x="721766" y="2540861"/>
            <a:ext cx="358235" cy="1"/>
          </a:xfrm>
          <a:prstGeom prst="line">
            <a:avLst/>
          </a:prstGeom>
          <a:ln w="25400">
            <a:solidFill>
              <a:srgbClr val="00A655"/>
            </a:solidFill>
            <a:miter lim="400000"/>
          </a:ln>
        </p:spPr>
        <p:txBody>
          <a:bodyPr lIns="71437" tIns="71437" rIns="71437" bIns="71437" anchor="ctr"/>
          <a:lstStyle/>
          <a:p>
            <a:pPr algn="ctr"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1" dirty="0">
              <a:latin typeface="Helvetica Bold" charset="0"/>
              <a:ea typeface="Helvetica Bold" charset="0"/>
              <a:cs typeface="Helvetica Bold" charset="0"/>
            </a:endParaRPr>
          </a:p>
        </p:txBody>
      </p:sp>
      <p:sp>
        <p:nvSpPr>
          <p:cNvPr id="168" name="Aims &amp; objectiv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dirty="0"/>
              <a:t>Complete design</a:t>
            </a:r>
            <a:endParaRPr dirty="0"/>
          </a:p>
        </p:txBody>
      </p:sp>
      <p:sp>
        <p:nvSpPr>
          <p:cNvPr id="169" name="Robotics with micro:bits"/>
          <p:cNvSpPr txBox="1">
            <a:spLocks noGrp="1"/>
          </p:cNvSpPr>
          <p:nvPr>
            <p:ph type="body" idx="13"/>
          </p:nvPr>
        </p:nvSpPr>
        <p:spPr>
          <a:xfrm>
            <a:off x="721766" y="1664561"/>
            <a:ext cx="18499635" cy="63094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 marL="0" indent="0">
              <a:buSzTx/>
              <a:buNone/>
              <a:defRPr sz="3500">
                <a:solidFill>
                  <a:srgbClr val="929292"/>
                </a:solidFill>
              </a:defRPr>
            </a:lvl1pPr>
          </a:lstStyle>
          <a:p>
            <a:r>
              <a:rPr lang="en-GB" dirty="0"/>
              <a:t>Computer Science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C4EBAA-D305-070B-CD41-8D37151DC7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1" t="17659" r="3366" b="16965"/>
          <a:stretch/>
        </p:blipFill>
        <p:spPr>
          <a:xfrm>
            <a:off x="2999232" y="2540860"/>
            <a:ext cx="18324576" cy="9623526"/>
          </a:xfrm>
          <a:prstGeom prst="rect">
            <a:avLst/>
          </a:prstGeom>
          <a:solidFill>
            <a:schemeClr val="bg1"/>
          </a:solidFill>
          <a:ln w="25400">
            <a:miter lim="400000"/>
          </a:ln>
          <a:effectLst>
            <a:outerShdw blurRad="355600" dist="177800" dir="5400000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85436171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Rectangle"/>
          <p:cNvSpPr/>
          <p:nvPr/>
        </p:nvSpPr>
        <p:spPr>
          <a:xfrm>
            <a:off x="-1" y="3174118"/>
            <a:ext cx="24384001" cy="7626734"/>
          </a:xfrm>
          <a:prstGeom prst="rect">
            <a:avLst/>
          </a:prstGeom>
          <a:solidFill>
            <a:srgbClr val="2F333A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algn="ctr"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1" dirty="0">
              <a:latin typeface="Helvetica Bold" charset="0"/>
              <a:ea typeface="Helvetica Bold" charset="0"/>
              <a:cs typeface="Helvetica Bold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CE2CB03-691C-2CAC-9D33-57B67B7F9F3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73222" y="3387485"/>
            <a:ext cx="7200000" cy="7200000"/>
          </a:xfrm>
          <a:prstGeom prst="rect">
            <a:avLst/>
          </a:prstGeom>
        </p:spPr>
      </p:pic>
      <p:sp>
        <p:nvSpPr>
          <p:cNvPr id="160" name="Polygon"/>
          <p:cNvSpPr/>
          <p:nvPr/>
        </p:nvSpPr>
        <p:spPr>
          <a:xfrm rot="19800000">
            <a:off x="11906981" y="12511776"/>
            <a:ext cx="563027" cy="6501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00A655"/>
          </a:solidFill>
          <a:ln w="12700">
            <a:miter lim="400000"/>
          </a:ln>
        </p:spPr>
        <p:txBody>
          <a:bodyPr lIns="71437" tIns="71437" rIns="71437" bIns="71437"/>
          <a:lstStyle/>
          <a:p>
            <a:pPr algn="ctr" defTabSz="821531">
              <a:defRPr sz="3000">
                <a:solidFill>
                  <a:srgbClr val="00A65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1" dirty="0">
              <a:latin typeface="Helvetica Bold" charset="0"/>
              <a:ea typeface="Helvetica Bold" charset="0"/>
              <a:cs typeface="Helvetica Bold" charset="0"/>
            </a:endParaRPr>
          </a:p>
        </p:txBody>
      </p:sp>
      <p:sp>
        <p:nvSpPr>
          <p:cNvPr id="161" name="Bronze…"/>
          <p:cNvSpPr txBox="1"/>
          <p:nvPr/>
        </p:nvSpPr>
        <p:spPr>
          <a:xfrm>
            <a:off x="2279188" y="4774297"/>
            <a:ext cx="10026417" cy="49763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3000">
                <a:solidFill>
                  <a:srgbClr val="FFFFFF"/>
                </a:solidFill>
              </a:defRPr>
            </a:pPr>
            <a:r>
              <a:rPr lang="en-US" sz="4400" dirty="0"/>
              <a:t>Explored the concepts of:</a:t>
            </a:r>
          </a:p>
          <a:p>
            <a:pPr marL="914400" lvl="3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3000">
                <a:solidFill>
                  <a:srgbClr val="FFFFFF"/>
                </a:solidFill>
              </a:defRPr>
            </a:pPr>
            <a:r>
              <a:rPr lang="en-US" sz="4400" dirty="0"/>
              <a:t>Libraries</a:t>
            </a:r>
          </a:p>
          <a:p>
            <a:pPr marL="914400" lvl="1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3000">
                <a:solidFill>
                  <a:srgbClr val="FFFFFF"/>
                </a:solidFill>
              </a:defRPr>
            </a:pPr>
            <a:r>
              <a:rPr lang="en-US" sz="4400" dirty="0"/>
              <a:t>Classes</a:t>
            </a:r>
          </a:p>
          <a:p>
            <a:pPr marL="914400" lvl="1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3000">
                <a:solidFill>
                  <a:srgbClr val="FFFFFF"/>
                </a:solidFill>
              </a:defRPr>
            </a:pPr>
            <a:r>
              <a:rPr lang="en-US" sz="4400" dirty="0"/>
              <a:t>Objects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3000">
                <a:solidFill>
                  <a:srgbClr val="FFFFFF"/>
                </a:solidFill>
              </a:defRPr>
            </a:pPr>
            <a:endParaRPr lang="en-US" sz="4400" dirty="0"/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3000">
                <a:solidFill>
                  <a:srgbClr val="FFFFFF"/>
                </a:solidFill>
              </a:defRPr>
            </a:pPr>
            <a:r>
              <a:rPr lang="en-US" sz="4400" dirty="0"/>
              <a:t>Designed the A-Mazing Game.</a:t>
            </a:r>
            <a:endParaRPr lang="en-GB" sz="4400" dirty="0"/>
          </a:p>
        </p:txBody>
      </p:sp>
      <p:sp>
        <p:nvSpPr>
          <p:cNvPr id="16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14</a:t>
            </a:fld>
            <a:endParaRPr dirty="0"/>
          </a:p>
        </p:txBody>
      </p:sp>
      <p:sp>
        <p:nvSpPr>
          <p:cNvPr id="167" name="Line"/>
          <p:cNvSpPr/>
          <p:nvPr/>
        </p:nvSpPr>
        <p:spPr>
          <a:xfrm>
            <a:off x="721766" y="2540861"/>
            <a:ext cx="358235" cy="1"/>
          </a:xfrm>
          <a:prstGeom prst="line">
            <a:avLst/>
          </a:prstGeom>
          <a:ln w="25400">
            <a:solidFill>
              <a:srgbClr val="00A655"/>
            </a:solidFill>
            <a:miter lim="400000"/>
          </a:ln>
        </p:spPr>
        <p:txBody>
          <a:bodyPr lIns="71437" tIns="71437" rIns="71437" bIns="71437" anchor="ctr"/>
          <a:lstStyle/>
          <a:p>
            <a:pPr algn="ctr"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1" dirty="0">
              <a:latin typeface="Helvetica Bold" charset="0"/>
              <a:ea typeface="Helvetica Bold" charset="0"/>
              <a:cs typeface="Helvetica Bold" charset="0"/>
            </a:endParaRPr>
          </a:p>
        </p:txBody>
      </p:sp>
      <p:sp>
        <p:nvSpPr>
          <p:cNvPr id="168" name="Aims &amp; objectiv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dirty="0"/>
              <a:t>conclusion</a:t>
            </a:r>
            <a:endParaRPr dirty="0"/>
          </a:p>
        </p:txBody>
      </p:sp>
      <p:sp>
        <p:nvSpPr>
          <p:cNvPr id="169" name="Robotics with micro:bits"/>
          <p:cNvSpPr txBox="1">
            <a:spLocks noGrp="1"/>
          </p:cNvSpPr>
          <p:nvPr>
            <p:ph type="body" idx="13"/>
          </p:nvPr>
        </p:nvSpPr>
        <p:spPr>
          <a:xfrm>
            <a:off x="721766" y="1664561"/>
            <a:ext cx="18499635" cy="63094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 marL="0" indent="0">
              <a:buSzTx/>
              <a:buNone/>
              <a:defRPr sz="3500">
                <a:solidFill>
                  <a:srgbClr val="929292"/>
                </a:solidFill>
              </a:defRPr>
            </a:lvl1pPr>
          </a:lstStyle>
          <a:p>
            <a:r>
              <a:rPr lang="en-GB" dirty="0"/>
              <a:t>Computer Science</a:t>
            </a:r>
            <a:endParaRPr dirty="0"/>
          </a:p>
        </p:txBody>
      </p:sp>
      <p:sp>
        <p:nvSpPr>
          <p:cNvPr id="170" name="By the end of this lesson I will be able to:"/>
          <p:cNvSpPr txBox="1"/>
          <p:nvPr/>
        </p:nvSpPr>
        <p:spPr>
          <a:xfrm>
            <a:off x="2279188" y="3499672"/>
            <a:ext cx="10284626" cy="8213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3000">
                <a:solidFill>
                  <a:srgbClr val="FFFFFF"/>
                </a:solidFill>
              </a:defRPr>
            </a:lvl1pPr>
          </a:lstStyle>
          <a:p>
            <a:r>
              <a:rPr lang="en-GB" sz="4400" dirty="0"/>
              <a:t>In this lesson you have:</a:t>
            </a:r>
            <a:endParaRPr sz="4400" dirty="0"/>
          </a:p>
        </p:txBody>
      </p:sp>
      <p:sp>
        <p:nvSpPr>
          <p:cNvPr id="174" name="Line"/>
          <p:cNvSpPr/>
          <p:nvPr/>
        </p:nvSpPr>
        <p:spPr>
          <a:xfrm>
            <a:off x="2411043" y="4434589"/>
            <a:ext cx="9069017" cy="1"/>
          </a:xfrm>
          <a:prstGeom prst="line">
            <a:avLst/>
          </a:prstGeom>
          <a:ln w="25400">
            <a:solidFill>
              <a:srgbClr val="00A655"/>
            </a:solidFill>
            <a:miter lim="400000"/>
          </a:ln>
        </p:spPr>
        <p:txBody>
          <a:bodyPr lIns="71437" tIns="71437" rIns="71437" bIns="71437" anchor="ctr"/>
          <a:lstStyle/>
          <a:p>
            <a:pPr algn="ctr"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1" dirty="0">
              <a:latin typeface="Helvetica Bold" charset="0"/>
              <a:ea typeface="Helvetica Bold" charset="0"/>
              <a:cs typeface="Helvetica Bold" charset="0"/>
            </a:endParaRPr>
          </a:p>
        </p:txBody>
      </p:sp>
      <p:sp>
        <p:nvSpPr>
          <p:cNvPr id="175" name="Archery"/>
          <p:cNvSpPr/>
          <p:nvPr/>
        </p:nvSpPr>
        <p:spPr>
          <a:xfrm>
            <a:off x="1564812" y="3683777"/>
            <a:ext cx="482204" cy="4822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close/>
                <a:moveTo>
                  <a:pt x="10800" y="1252"/>
                </a:moveTo>
                <a:cubicBezTo>
                  <a:pt x="16065" y="1252"/>
                  <a:pt x="20348" y="5536"/>
                  <a:pt x="20348" y="10800"/>
                </a:cubicBezTo>
                <a:cubicBezTo>
                  <a:pt x="20348" y="16065"/>
                  <a:pt x="16064" y="20348"/>
                  <a:pt x="10800" y="20348"/>
                </a:cubicBezTo>
                <a:cubicBezTo>
                  <a:pt x="5536" y="20348"/>
                  <a:pt x="1252" y="16065"/>
                  <a:pt x="1252" y="10800"/>
                </a:cubicBezTo>
                <a:cubicBezTo>
                  <a:pt x="1252" y="5536"/>
                  <a:pt x="5535" y="1252"/>
                  <a:pt x="10800" y="1252"/>
                </a:cubicBezTo>
                <a:close/>
                <a:moveTo>
                  <a:pt x="10800" y="1520"/>
                </a:moveTo>
                <a:cubicBezTo>
                  <a:pt x="5684" y="1520"/>
                  <a:pt x="1520" y="5684"/>
                  <a:pt x="1520" y="10800"/>
                </a:cubicBezTo>
                <a:cubicBezTo>
                  <a:pt x="1520" y="15916"/>
                  <a:pt x="5684" y="20080"/>
                  <a:pt x="10800" y="20080"/>
                </a:cubicBezTo>
                <a:cubicBezTo>
                  <a:pt x="15916" y="20080"/>
                  <a:pt x="20078" y="15916"/>
                  <a:pt x="20078" y="10800"/>
                </a:cubicBezTo>
                <a:cubicBezTo>
                  <a:pt x="20078" y="5684"/>
                  <a:pt x="15916" y="1520"/>
                  <a:pt x="10800" y="1520"/>
                </a:cubicBezTo>
                <a:close/>
                <a:moveTo>
                  <a:pt x="10800" y="2810"/>
                </a:moveTo>
                <a:cubicBezTo>
                  <a:pt x="15213" y="2810"/>
                  <a:pt x="18789" y="6387"/>
                  <a:pt x="18789" y="10800"/>
                </a:cubicBezTo>
                <a:cubicBezTo>
                  <a:pt x="18789" y="15213"/>
                  <a:pt x="15213" y="18790"/>
                  <a:pt x="10800" y="18790"/>
                </a:cubicBezTo>
                <a:cubicBezTo>
                  <a:pt x="6387" y="18790"/>
                  <a:pt x="2810" y="15213"/>
                  <a:pt x="2810" y="10800"/>
                </a:cubicBezTo>
                <a:cubicBezTo>
                  <a:pt x="2810" y="6387"/>
                  <a:pt x="6387" y="2810"/>
                  <a:pt x="10800" y="2810"/>
                </a:cubicBezTo>
                <a:close/>
                <a:moveTo>
                  <a:pt x="10800" y="4855"/>
                </a:moveTo>
                <a:cubicBezTo>
                  <a:pt x="7517" y="4855"/>
                  <a:pt x="4855" y="7517"/>
                  <a:pt x="4855" y="10800"/>
                </a:cubicBezTo>
                <a:cubicBezTo>
                  <a:pt x="4855" y="14083"/>
                  <a:pt x="7517" y="16745"/>
                  <a:pt x="10800" y="16745"/>
                </a:cubicBezTo>
                <a:cubicBezTo>
                  <a:pt x="14083" y="16745"/>
                  <a:pt x="16743" y="14083"/>
                  <a:pt x="16743" y="10800"/>
                </a:cubicBezTo>
                <a:cubicBezTo>
                  <a:pt x="16743" y="7517"/>
                  <a:pt x="14083" y="4855"/>
                  <a:pt x="10800" y="4855"/>
                </a:cubicBezTo>
                <a:close/>
                <a:moveTo>
                  <a:pt x="10800" y="6664"/>
                </a:moveTo>
                <a:cubicBezTo>
                  <a:pt x="13085" y="6664"/>
                  <a:pt x="14936" y="8515"/>
                  <a:pt x="14936" y="10800"/>
                </a:cubicBezTo>
                <a:cubicBezTo>
                  <a:pt x="14936" y="13085"/>
                  <a:pt x="13085" y="14936"/>
                  <a:pt x="10800" y="14936"/>
                </a:cubicBezTo>
                <a:cubicBezTo>
                  <a:pt x="8515" y="14936"/>
                  <a:pt x="6662" y="13085"/>
                  <a:pt x="6662" y="10800"/>
                </a:cubicBezTo>
                <a:cubicBezTo>
                  <a:pt x="6662" y="8515"/>
                  <a:pt x="8515" y="6664"/>
                  <a:pt x="10800" y="6664"/>
                </a:cubicBezTo>
                <a:close/>
                <a:moveTo>
                  <a:pt x="10800" y="8755"/>
                </a:moveTo>
                <a:cubicBezTo>
                  <a:pt x="10276" y="8755"/>
                  <a:pt x="9752" y="8954"/>
                  <a:pt x="9352" y="9354"/>
                </a:cubicBezTo>
                <a:cubicBezTo>
                  <a:pt x="8553" y="10153"/>
                  <a:pt x="8553" y="11447"/>
                  <a:pt x="9352" y="12246"/>
                </a:cubicBezTo>
                <a:cubicBezTo>
                  <a:pt x="10151" y="13045"/>
                  <a:pt x="11447" y="13045"/>
                  <a:pt x="12246" y="12246"/>
                </a:cubicBezTo>
                <a:cubicBezTo>
                  <a:pt x="13045" y="11447"/>
                  <a:pt x="13045" y="10153"/>
                  <a:pt x="12246" y="9354"/>
                </a:cubicBezTo>
                <a:cubicBezTo>
                  <a:pt x="11847" y="8954"/>
                  <a:pt x="11324" y="8755"/>
                  <a:pt x="10800" y="8755"/>
                </a:cubicBezTo>
                <a:close/>
              </a:path>
            </a:pathLst>
          </a:custGeom>
          <a:solidFill>
            <a:srgbClr val="00A655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algn="ctr"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1" dirty="0">
              <a:latin typeface="Helvetica Bold" charset="0"/>
              <a:ea typeface="Helvetica Bold" charset="0"/>
              <a:cs typeface="Helvetica 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7262097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Rectangle"/>
          <p:cNvSpPr/>
          <p:nvPr/>
        </p:nvSpPr>
        <p:spPr>
          <a:xfrm>
            <a:off x="-1" y="3174118"/>
            <a:ext cx="24384001" cy="7626734"/>
          </a:xfrm>
          <a:prstGeom prst="rect">
            <a:avLst/>
          </a:prstGeom>
          <a:solidFill>
            <a:srgbClr val="2F333A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algn="ctr"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1" dirty="0">
              <a:latin typeface="Helvetica Bold" charset="0"/>
              <a:ea typeface="Helvetica Bold" charset="0"/>
              <a:cs typeface="Helvetica Bold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CE2CB03-691C-2CAC-9D33-57B67B7F9F3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73222" y="3387485"/>
            <a:ext cx="7200000" cy="7200000"/>
          </a:xfrm>
          <a:prstGeom prst="rect">
            <a:avLst/>
          </a:prstGeom>
        </p:spPr>
      </p:pic>
      <p:sp>
        <p:nvSpPr>
          <p:cNvPr id="160" name="Polygon"/>
          <p:cNvSpPr/>
          <p:nvPr/>
        </p:nvSpPr>
        <p:spPr>
          <a:xfrm rot="19800000">
            <a:off x="11906981" y="12511776"/>
            <a:ext cx="563027" cy="6501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00A655"/>
          </a:solidFill>
          <a:ln w="12700">
            <a:miter lim="400000"/>
          </a:ln>
        </p:spPr>
        <p:txBody>
          <a:bodyPr lIns="71437" tIns="71437" rIns="71437" bIns="71437"/>
          <a:lstStyle/>
          <a:p>
            <a:pPr algn="ctr" defTabSz="821531">
              <a:defRPr sz="3000">
                <a:solidFill>
                  <a:srgbClr val="00A65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1" dirty="0">
              <a:latin typeface="Helvetica Bold" charset="0"/>
              <a:ea typeface="Helvetica Bold" charset="0"/>
              <a:cs typeface="Helvetica Bold" charset="0"/>
            </a:endParaRPr>
          </a:p>
        </p:txBody>
      </p:sp>
      <p:sp>
        <p:nvSpPr>
          <p:cNvPr id="161" name="Bronze…"/>
          <p:cNvSpPr txBox="1"/>
          <p:nvPr/>
        </p:nvSpPr>
        <p:spPr>
          <a:xfrm>
            <a:off x="2279188" y="4928186"/>
            <a:ext cx="10026417" cy="46685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3000">
                <a:solidFill>
                  <a:srgbClr val="FFFFFF"/>
                </a:solidFill>
              </a:defRPr>
            </a:pPr>
            <a:r>
              <a:rPr lang="en-GB" sz="4400" dirty="0"/>
              <a:t>Been introduced to the Pico ZIP96.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3000">
                <a:solidFill>
                  <a:srgbClr val="FFFFFF"/>
                </a:solidFill>
              </a:defRPr>
            </a:pPr>
            <a:r>
              <a:rPr lang="en-GB" sz="4400" dirty="0"/>
              <a:t>Been given the A-Mazing Game brief.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3000">
                <a:solidFill>
                  <a:srgbClr val="FFFFFF"/>
                </a:solidFill>
              </a:defRPr>
            </a:pPr>
            <a:r>
              <a:rPr lang="en-GB" sz="4400" dirty="0"/>
              <a:t>Explored the software design process.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3000">
                <a:solidFill>
                  <a:srgbClr val="FFFFFF"/>
                </a:solidFill>
              </a:defRPr>
            </a:pPr>
            <a:r>
              <a:rPr lang="en-GB" sz="4400" dirty="0"/>
              <a:t>Used the process to design the software for the A-Mazing Game.</a:t>
            </a:r>
          </a:p>
        </p:txBody>
      </p:sp>
      <p:sp>
        <p:nvSpPr>
          <p:cNvPr id="16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2</a:t>
            </a:fld>
            <a:endParaRPr dirty="0"/>
          </a:p>
        </p:txBody>
      </p:sp>
      <p:sp>
        <p:nvSpPr>
          <p:cNvPr id="167" name="Line"/>
          <p:cNvSpPr/>
          <p:nvPr/>
        </p:nvSpPr>
        <p:spPr>
          <a:xfrm>
            <a:off x="721766" y="2540861"/>
            <a:ext cx="358235" cy="1"/>
          </a:xfrm>
          <a:prstGeom prst="line">
            <a:avLst/>
          </a:prstGeom>
          <a:ln w="25400">
            <a:solidFill>
              <a:srgbClr val="00A655"/>
            </a:solidFill>
            <a:miter lim="400000"/>
          </a:ln>
        </p:spPr>
        <p:txBody>
          <a:bodyPr lIns="71437" tIns="71437" rIns="71437" bIns="71437" anchor="ctr"/>
          <a:lstStyle/>
          <a:p>
            <a:pPr algn="ctr"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1" dirty="0">
              <a:latin typeface="Helvetica Bold" charset="0"/>
              <a:ea typeface="Helvetica Bold" charset="0"/>
              <a:cs typeface="Helvetica Bold" charset="0"/>
            </a:endParaRPr>
          </a:p>
        </p:txBody>
      </p:sp>
      <p:sp>
        <p:nvSpPr>
          <p:cNvPr id="168" name="Aims &amp; objectiv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dirty="0"/>
              <a:t>Aims &amp; objectives</a:t>
            </a:r>
            <a:endParaRPr dirty="0"/>
          </a:p>
        </p:txBody>
      </p:sp>
      <p:sp>
        <p:nvSpPr>
          <p:cNvPr id="169" name="Robotics with micro:bits"/>
          <p:cNvSpPr txBox="1">
            <a:spLocks noGrp="1"/>
          </p:cNvSpPr>
          <p:nvPr>
            <p:ph type="body" idx="13"/>
          </p:nvPr>
        </p:nvSpPr>
        <p:spPr>
          <a:xfrm>
            <a:off x="721766" y="1664561"/>
            <a:ext cx="18499635" cy="63094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 marL="0" indent="0">
              <a:buSzTx/>
              <a:buNone/>
              <a:defRPr sz="3500">
                <a:solidFill>
                  <a:srgbClr val="929292"/>
                </a:solidFill>
              </a:defRPr>
            </a:lvl1pPr>
          </a:lstStyle>
          <a:p>
            <a:r>
              <a:rPr lang="en-GB" dirty="0"/>
              <a:t>Computer Science</a:t>
            </a:r>
            <a:endParaRPr dirty="0"/>
          </a:p>
        </p:txBody>
      </p:sp>
      <p:sp>
        <p:nvSpPr>
          <p:cNvPr id="170" name="By the end of this lesson I will be able to:"/>
          <p:cNvSpPr txBox="1"/>
          <p:nvPr/>
        </p:nvSpPr>
        <p:spPr>
          <a:xfrm>
            <a:off x="2279188" y="3499672"/>
            <a:ext cx="10284626" cy="8213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3000">
                <a:solidFill>
                  <a:srgbClr val="FFFFFF"/>
                </a:solidFill>
              </a:defRPr>
            </a:lvl1pPr>
          </a:lstStyle>
          <a:p>
            <a:r>
              <a:rPr lang="en-GB" sz="4400" dirty="0"/>
              <a:t>By the end of this lesson you will have:</a:t>
            </a:r>
            <a:endParaRPr sz="4400" dirty="0"/>
          </a:p>
        </p:txBody>
      </p:sp>
      <p:sp>
        <p:nvSpPr>
          <p:cNvPr id="174" name="Line"/>
          <p:cNvSpPr/>
          <p:nvPr/>
        </p:nvSpPr>
        <p:spPr>
          <a:xfrm>
            <a:off x="2411043" y="4434589"/>
            <a:ext cx="9069017" cy="1"/>
          </a:xfrm>
          <a:prstGeom prst="line">
            <a:avLst/>
          </a:prstGeom>
          <a:ln w="25400">
            <a:solidFill>
              <a:srgbClr val="00A655"/>
            </a:solidFill>
            <a:miter lim="400000"/>
          </a:ln>
        </p:spPr>
        <p:txBody>
          <a:bodyPr lIns="71437" tIns="71437" rIns="71437" bIns="71437" anchor="ctr"/>
          <a:lstStyle/>
          <a:p>
            <a:pPr algn="ctr"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1" dirty="0">
              <a:latin typeface="Helvetica Bold" charset="0"/>
              <a:ea typeface="Helvetica Bold" charset="0"/>
              <a:cs typeface="Helvetica Bold" charset="0"/>
            </a:endParaRPr>
          </a:p>
        </p:txBody>
      </p:sp>
      <p:sp>
        <p:nvSpPr>
          <p:cNvPr id="175" name="Archery"/>
          <p:cNvSpPr/>
          <p:nvPr/>
        </p:nvSpPr>
        <p:spPr>
          <a:xfrm>
            <a:off x="1564812" y="3683777"/>
            <a:ext cx="482204" cy="4822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close/>
                <a:moveTo>
                  <a:pt x="10800" y="1252"/>
                </a:moveTo>
                <a:cubicBezTo>
                  <a:pt x="16065" y="1252"/>
                  <a:pt x="20348" y="5536"/>
                  <a:pt x="20348" y="10800"/>
                </a:cubicBezTo>
                <a:cubicBezTo>
                  <a:pt x="20348" y="16065"/>
                  <a:pt x="16064" y="20348"/>
                  <a:pt x="10800" y="20348"/>
                </a:cubicBezTo>
                <a:cubicBezTo>
                  <a:pt x="5536" y="20348"/>
                  <a:pt x="1252" y="16065"/>
                  <a:pt x="1252" y="10800"/>
                </a:cubicBezTo>
                <a:cubicBezTo>
                  <a:pt x="1252" y="5536"/>
                  <a:pt x="5535" y="1252"/>
                  <a:pt x="10800" y="1252"/>
                </a:cubicBezTo>
                <a:close/>
                <a:moveTo>
                  <a:pt x="10800" y="1520"/>
                </a:moveTo>
                <a:cubicBezTo>
                  <a:pt x="5684" y="1520"/>
                  <a:pt x="1520" y="5684"/>
                  <a:pt x="1520" y="10800"/>
                </a:cubicBezTo>
                <a:cubicBezTo>
                  <a:pt x="1520" y="15916"/>
                  <a:pt x="5684" y="20080"/>
                  <a:pt x="10800" y="20080"/>
                </a:cubicBezTo>
                <a:cubicBezTo>
                  <a:pt x="15916" y="20080"/>
                  <a:pt x="20078" y="15916"/>
                  <a:pt x="20078" y="10800"/>
                </a:cubicBezTo>
                <a:cubicBezTo>
                  <a:pt x="20078" y="5684"/>
                  <a:pt x="15916" y="1520"/>
                  <a:pt x="10800" y="1520"/>
                </a:cubicBezTo>
                <a:close/>
                <a:moveTo>
                  <a:pt x="10800" y="2810"/>
                </a:moveTo>
                <a:cubicBezTo>
                  <a:pt x="15213" y="2810"/>
                  <a:pt x="18789" y="6387"/>
                  <a:pt x="18789" y="10800"/>
                </a:cubicBezTo>
                <a:cubicBezTo>
                  <a:pt x="18789" y="15213"/>
                  <a:pt x="15213" y="18790"/>
                  <a:pt x="10800" y="18790"/>
                </a:cubicBezTo>
                <a:cubicBezTo>
                  <a:pt x="6387" y="18790"/>
                  <a:pt x="2810" y="15213"/>
                  <a:pt x="2810" y="10800"/>
                </a:cubicBezTo>
                <a:cubicBezTo>
                  <a:pt x="2810" y="6387"/>
                  <a:pt x="6387" y="2810"/>
                  <a:pt x="10800" y="2810"/>
                </a:cubicBezTo>
                <a:close/>
                <a:moveTo>
                  <a:pt x="10800" y="4855"/>
                </a:moveTo>
                <a:cubicBezTo>
                  <a:pt x="7517" y="4855"/>
                  <a:pt x="4855" y="7517"/>
                  <a:pt x="4855" y="10800"/>
                </a:cubicBezTo>
                <a:cubicBezTo>
                  <a:pt x="4855" y="14083"/>
                  <a:pt x="7517" y="16745"/>
                  <a:pt x="10800" y="16745"/>
                </a:cubicBezTo>
                <a:cubicBezTo>
                  <a:pt x="14083" y="16745"/>
                  <a:pt x="16743" y="14083"/>
                  <a:pt x="16743" y="10800"/>
                </a:cubicBezTo>
                <a:cubicBezTo>
                  <a:pt x="16743" y="7517"/>
                  <a:pt x="14083" y="4855"/>
                  <a:pt x="10800" y="4855"/>
                </a:cubicBezTo>
                <a:close/>
                <a:moveTo>
                  <a:pt x="10800" y="6664"/>
                </a:moveTo>
                <a:cubicBezTo>
                  <a:pt x="13085" y="6664"/>
                  <a:pt x="14936" y="8515"/>
                  <a:pt x="14936" y="10800"/>
                </a:cubicBezTo>
                <a:cubicBezTo>
                  <a:pt x="14936" y="13085"/>
                  <a:pt x="13085" y="14936"/>
                  <a:pt x="10800" y="14936"/>
                </a:cubicBezTo>
                <a:cubicBezTo>
                  <a:pt x="8515" y="14936"/>
                  <a:pt x="6662" y="13085"/>
                  <a:pt x="6662" y="10800"/>
                </a:cubicBezTo>
                <a:cubicBezTo>
                  <a:pt x="6662" y="8515"/>
                  <a:pt x="8515" y="6664"/>
                  <a:pt x="10800" y="6664"/>
                </a:cubicBezTo>
                <a:close/>
                <a:moveTo>
                  <a:pt x="10800" y="8755"/>
                </a:moveTo>
                <a:cubicBezTo>
                  <a:pt x="10276" y="8755"/>
                  <a:pt x="9752" y="8954"/>
                  <a:pt x="9352" y="9354"/>
                </a:cubicBezTo>
                <a:cubicBezTo>
                  <a:pt x="8553" y="10153"/>
                  <a:pt x="8553" y="11447"/>
                  <a:pt x="9352" y="12246"/>
                </a:cubicBezTo>
                <a:cubicBezTo>
                  <a:pt x="10151" y="13045"/>
                  <a:pt x="11447" y="13045"/>
                  <a:pt x="12246" y="12246"/>
                </a:cubicBezTo>
                <a:cubicBezTo>
                  <a:pt x="13045" y="11447"/>
                  <a:pt x="13045" y="10153"/>
                  <a:pt x="12246" y="9354"/>
                </a:cubicBezTo>
                <a:cubicBezTo>
                  <a:pt x="11847" y="8954"/>
                  <a:pt x="11324" y="8755"/>
                  <a:pt x="10800" y="8755"/>
                </a:cubicBezTo>
                <a:close/>
              </a:path>
            </a:pathLst>
          </a:custGeom>
          <a:solidFill>
            <a:srgbClr val="00A655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algn="ctr"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1" dirty="0">
              <a:latin typeface="Helvetica Bold" charset="0"/>
              <a:ea typeface="Helvetica Bold" charset="0"/>
              <a:cs typeface="Helvetica 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5599978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Polygon"/>
          <p:cNvSpPr/>
          <p:nvPr/>
        </p:nvSpPr>
        <p:spPr>
          <a:xfrm rot="19800000">
            <a:off x="11906981" y="12511776"/>
            <a:ext cx="563027" cy="6501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00A655"/>
          </a:solidFill>
          <a:ln w="12700">
            <a:miter lim="400000"/>
          </a:ln>
        </p:spPr>
        <p:txBody>
          <a:bodyPr lIns="71437" tIns="71437" rIns="71437" bIns="71437"/>
          <a:lstStyle/>
          <a:p>
            <a:pPr marL="0" marR="0" lvl="0" indent="0" algn="ctr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00A65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3000" b="0" i="0" u="none" strike="noStrike" kern="0" cap="none" spc="0" normalizeH="0" baseline="0" noProof="0" dirty="0">
              <a:ln>
                <a:noFill/>
              </a:ln>
              <a:solidFill>
                <a:srgbClr val="00A655"/>
              </a:solidFill>
              <a:effectLst/>
              <a:uLnTx/>
              <a:uFillTx/>
              <a:latin typeface="Arial Regular" charset="0"/>
              <a:ea typeface="Arial Regular" charset="0"/>
              <a:cs typeface="Arial Regular" charset="0"/>
              <a:sym typeface="Helvetica Neue Medium"/>
            </a:endParaRPr>
          </a:p>
        </p:txBody>
      </p:sp>
      <p:sp>
        <p:nvSpPr>
          <p:cNvPr id="24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pPr marL="0" marR="0" lvl="0" indent="0" algn="ctr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22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 panose="020B0403020202020204" pitchFamily="34" charset="0"/>
                <a:sym typeface="Helvetica"/>
              </a:rPr>
              <a:pPr marL="0" marR="0" lvl="0" indent="0" algn="ctr" defTabSz="821531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sz="2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" panose="020B0403020202020204" pitchFamily="34" charset="0"/>
              <a:sym typeface="Helvetica"/>
            </a:endParaRPr>
          </a:p>
        </p:txBody>
      </p:sp>
      <p:sp>
        <p:nvSpPr>
          <p:cNvPr id="252" name="Line"/>
          <p:cNvSpPr/>
          <p:nvPr/>
        </p:nvSpPr>
        <p:spPr>
          <a:xfrm>
            <a:off x="721766" y="2159861"/>
            <a:ext cx="358235" cy="1"/>
          </a:xfrm>
          <a:prstGeom prst="line">
            <a:avLst/>
          </a:prstGeom>
          <a:ln w="25400">
            <a:solidFill>
              <a:srgbClr val="00A655"/>
            </a:solidFill>
            <a:miter lim="400000"/>
          </a:ln>
        </p:spPr>
        <p:txBody>
          <a:bodyPr lIns="71437" tIns="71437" rIns="71437" bIns="71437" anchor="ctr"/>
          <a:lstStyle/>
          <a:p>
            <a:pPr marL="0" marR="0" lvl="0" indent="0" algn="ctr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3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Regular" charset="0"/>
              <a:ea typeface="Arial Regular" charset="0"/>
              <a:cs typeface="Arial Regular" charset="0"/>
              <a:sym typeface="Helvetica Neue Medium"/>
            </a:endParaRPr>
          </a:p>
        </p:txBody>
      </p:sp>
      <p:sp>
        <p:nvSpPr>
          <p:cNvPr id="253" name="Task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5600"/>
            </a:lvl1pPr>
          </a:lstStyle>
          <a:p>
            <a:r>
              <a:rPr lang="en-GB" b="1" dirty="0">
                <a:latin typeface="Helvetica" panose="020B0403020202020204" pitchFamily="34" charset="0"/>
                <a:ea typeface="Arial" charset="0"/>
                <a:cs typeface="Arial" charset="0"/>
              </a:rPr>
              <a:t>Pico zip96 Hardware</a:t>
            </a:r>
          </a:p>
        </p:txBody>
      </p:sp>
      <p:sp>
        <p:nvSpPr>
          <p:cNvPr id="254" name="Prototyping &amp; modelling"/>
          <p:cNvSpPr txBox="1">
            <a:spLocks noGrp="1"/>
          </p:cNvSpPr>
          <p:nvPr>
            <p:ph type="body" idx="13"/>
          </p:nvPr>
        </p:nvSpPr>
        <p:spPr>
          <a:xfrm>
            <a:off x="721766" y="1183653"/>
            <a:ext cx="18499635" cy="630942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>
            <a:lvl1pPr marL="0" indent="0">
              <a:buSzTx/>
              <a:buNone/>
              <a:defRPr sz="3500">
                <a:solidFill>
                  <a:srgbClr val="929292"/>
                </a:solidFill>
              </a:defRPr>
            </a:lvl1pPr>
          </a:lstStyle>
          <a:p>
            <a:r>
              <a:rPr lang="en-GB" dirty="0">
                <a:latin typeface="Helvetica Light" panose="020B0403020202020204" pitchFamily="34" charset="0"/>
              </a:rPr>
              <a:t>Computer Science</a:t>
            </a:r>
            <a:endParaRPr dirty="0">
              <a:latin typeface="Helvetica Light" panose="020B0403020202020204" pitchFamily="34" charset="0"/>
            </a:endParaRPr>
          </a:p>
        </p:txBody>
      </p:sp>
      <p:sp>
        <p:nvSpPr>
          <p:cNvPr id="255" name="Line"/>
          <p:cNvSpPr/>
          <p:nvPr/>
        </p:nvSpPr>
        <p:spPr>
          <a:xfrm>
            <a:off x="721766" y="2159861"/>
            <a:ext cx="358235" cy="1"/>
          </a:xfrm>
          <a:prstGeom prst="line">
            <a:avLst/>
          </a:prstGeom>
          <a:ln w="25400">
            <a:solidFill>
              <a:srgbClr val="00A655"/>
            </a:solidFill>
            <a:miter lim="400000"/>
          </a:ln>
        </p:spPr>
        <p:txBody>
          <a:bodyPr lIns="71437" tIns="71437" rIns="71437" bIns="71437" anchor="ctr"/>
          <a:lstStyle/>
          <a:p>
            <a:pPr marL="0" marR="0" lvl="0" indent="0" algn="ctr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3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Regular" charset="0"/>
              <a:ea typeface="Arial Regular" charset="0"/>
              <a:cs typeface="Arial Regular" charset="0"/>
              <a:sym typeface="Helvetica Neue Medium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2A3E2FF-AE4C-6505-F868-2CE2D0A442D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5" t="4675" r="7445" b="5507"/>
          <a:stretch/>
        </p:blipFill>
        <p:spPr>
          <a:xfrm>
            <a:off x="73151" y="2267712"/>
            <a:ext cx="14081761" cy="64820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01AF7F6-4722-A240-5B8C-6985F5A7F86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8" t="9206" r="14796" b="10513"/>
          <a:stretch/>
        </p:blipFill>
        <p:spPr>
          <a:xfrm>
            <a:off x="12966192" y="7367198"/>
            <a:ext cx="11155680" cy="5285116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Rectangle"/>
          <p:cNvSpPr/>
          <p:nvPr/>
        </p:nvSpPr>
        <p:spPr>
          <a:xfrm>
            <a:off x="-1" y="3416060"/>
            <a:ext cx="24397892" cy="7292451"/>
          </a:xfrm>
          <a:prstGeom prst="rect">
            <a:avLst/>
          </a:prstGeom>
          <a:solidFill>
            <a:srgbClr val="27333A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marL="0" marR="0" lvl="0" indent="0" algn="ctr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2F333A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3000" b="0" i="0" u="none" strike="noStrike" kern="0" cap="none" spc="0" normalizeH="0" baseline="0" noProof="0" dirty="0">
              <a:ln>
                <a:noFill/>
              </a:ln>
              <a:solidFill>
                <a:srgbClr val="2F333A"/>
              </a:solidFill>
              <a:effectLst/>
              <a:uLnTx/>
              <a:uFillTx/>
              <a:latin typeface="Arial Regular" charset="0"/>
              <a:ea typeface="Arial Regular" charset="0"/>
              <a:cs typeface="Arial Regular" charset="0"/>
              <a:sym typeface="Helvetica Neue Medium"/>
            </a:endParaRPr>
          </a:p>
        </p:txBody>
      </p:sp>
      <p:sp>
        <p:nvSpPr>
          <p:cNvPr id="246" name="Polygon"/>
          <p:cNvSpPr/>
          <p:nvPr/>
        </p:nvSpPr>
        <p:spPr>
          <a:xfrm rot="19800000">
            <a:off x="11906981" y="12511776"/>
            <a:ext cx="563027" cy="6501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00A655"/>
          </a:solidFill>
          <a:ln w="12700">
            <a:miter lim="400000"/>
          </a:ln>
        </p:spPr>
        <p:txBody>
          <a:bodyPr lIns="71437" tIns="71437" rIns="71437" bIns="71437"/>
          <a:lstStyle/>
          <a:p>
            <a:pPr marL="0" marR="0" lvl="0" indent="0" algn="ctr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00A65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3000" b="0" i="0" u="none" strike="noStrike" kern="0" cap="none" spc="0" normalizeH="0" baseline="0" noProof="0" dirty="0">
              <a:ln>
                <a:noFill/>
              </a:ln>
              <a:solidFill>
                <a:srgbClr val="00A655"/>
              </a:solidFill>
              <a:effectLst/>
              <a:uLnTx/>
              <a:uFillTx/>
              <a:latin typeface="Arial Regular" charset="0"/>
              <a:ea typeface="Arial Regular" charset="0"/>
              <a:cs typeface="Arial Regular" charset="0"/>
              <a:sym typeface="Helvetica Neue Medium"/>
            </a:endParaRPr>
          </a:p>
        </p:txBody>
      </p:sp>
      <p:sp>
        <p:nvSpPr>
          <p:cNvPr id="24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pPr marL="0" marR="0" lvl="0" indent="0" algn="ctr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22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 panose="020B0403020202020204" pitchFamily="34" charset="0"/>
                <a:sym typeface="Helvetica"/>
              </a:rPr>
              <a:pPr marL="0" marR="0" lvl="0" indent="0" algn="ctr" defTabSz="821531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sz="2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" panose="020B0403020202020204" pitchFamily="34" charset="0"/>
              <a:sym typeface="Helvetica"/>
            </a:endParaRPr>
          </a:p>
        </p:txBody>
      </p:sp>
      <p:sp>
        <p:nvSpPr>
          <p:cNvPr id="252" name="Line"/>
          <p:cNvSpPr/>
          <p:nvPr/>
        </p:nvSpPr>
        <p:spPr>
          <a:xfrm>
            <a:off x="721766" y="2159861"/>
            <a:ext cx="358235" cy="1"/>
          </a:xfrm>
          <a:prstGeom prst="line">
            <a:avLst/>
          </a:prstGeom>
          <a:ln w="25400">
            <a:solidFill>
              <a:srgbClr val="00A655"/>
            </a:solidFill>
            <a:miter lim="400000"/>
          </a:ln>
        </p:spPr>
        <p:txBody>
          <a:bodyPr lIns="71437" tIns="71437" rIns="71437" bIns="71437" anchor="ctr"/>
          <a:lstStyle/>
          <a:p>
            <a:pPr marL="0" marR="0" lvl="0" indent="0" algn="ctr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3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Regular" charset="0"/>
              <a:ea typeface="Arial Regular" charset="0"/>
              <a:cs typeface="Arial Regular" charset="0"/>
              <a:sym typeface="Helvetica Neue Medium"/>
            </a:endParaRPr>
          </a:p>
        </p:txBody>
      </p:sp>
      <p:sp>
        <p:nvSpPr>
          <p:cNvPr id="253" name="Task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5600"/>
            </a:lvl1pPr>
          </a:lstStyle>
          <a:p>
            <a:r>
              <a:rPr lang="en-GB" b="1" dirty="0">
                <a:latin typeface="Helvetica" panose="020B0403020202020204" pitchFamily="34" charset="0"/>
                <a:ea typeface="Arial" charset="0"/>
                <a:cs typeface="Arial" charset="0"/>
              </a:rPr>
              <a:t>What is our a-mazing game?</a:t>
            </a:r>
          </a:p>
        </p:txBody>
      </p:sp>
      <p:sp>
        <p:nvSpPr>
          <p:cNvPr id="254" name="Prototyping &amp; modelling"/>
          <p:cNvSpPr txBox="1">
            <a:spLocks noGrp="1"/>
          </p:cNvSpPr>
          <p:nvPr>
            <p:ph type="body" idx="13"/>
          </p:nvPr>
        </p:nvSpPr>
        <p:spPr>
          <a:xfrm>
            <a:off x="721766" y="1183653"/>
            <a:ext cx="18499635" cy="63094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 marL="0" indent="0">
              <a:buSzTx/>
              <a:buNone/>
              <a:defRPr sz="3500">
                <a:solidFill>
                  <a:srgbClr val="929292"/>
                </a:solidFill>
              </a:defRPr>
            </a:lvl1pPr>
          </a:lstStyle>
          <a:p>
            <a:r>
              <a:rPr lang="en-GB" dirty="0">
                <a:latin typeface="Helvetica Light" panose="020B0403020202020204" pitchFamily="34" charset="0"/>
              </a:rPr>
              <a:t>Computer Science</a:t>
            </a:r>
            <a:endParaRPr dirty="0">
              <a:latin typeface="Helvetica Light" panose="020B0403020202020204" pitchFamily="34" charset="0"/>
            </a:endParaRPr>
          </a:p>
        </p:txBody>
      </p:sp>
      <p:sp>
        <p:nvSpPr>
          <p:cNvPr id="255" name="Line"/>
          <p:cNvSpPr/>
          <p:nvPr/>
        </p:nvSpPr>
        <p:spPr>
          <a:xfrm>
            <a:off x="721766" y="2159861"/>
            <a:ext cx="358235" cy="1"/>
          </a:xfrm>
          <a:prstGeom prst="line">
            <a:avLst/>
          </a:prstGeom>
          <a:ln w="25400">
            <a:solidFill>
              <a:srgbClr val="00A655"/>
            </a:solidFill>
            <a:miter lim="400000"/>
          </a:ln>
        </p:spPr>
        <p:txBody>
          <a:bodyPr lIns="71437" tIns="71437" rIns="71437" bIns="71437" anchor="ctr"/>
          <a:lstStyle/>
          <a:p>
            <a:pPr marL="0" marR="0" lvl="0" indent="0" algn="ctr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3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Regular" charset="0"/>
              <a:ea typeface="Arial Regular" charset="0"/>
              <a:cs typeface="Arial Regular" charset="0"/>
              <a:sym typeface="Helvetica Neue Medium"/>
            </a:endParaRPr>
          </a:p>
        </p:txBody>
      </p:sp>
      <p:sp>
        <p:nvSpPr>
          <p:cNvPr id="5" name="This code will tell the robot to navigate through an example maze. This will need adapting to suit your own maze design.">
            <a:extLst>
              <a:ext uri="{FF2B5EF4-FFF2-40B4-BE49-F238E27FC236}">
                <a16:creationId xmlns:a16="http://schemas.microsoft.com/office/drawing/2014/main" id="{C6A5C4F6-D7BE-F541-09B4-86B0AB345F9E}"/>
              </a:ext>
            </a:extLst>
          </p:cNvPr>
          <p:cNvSpPr txBox="1"/>
          <p:nvPr/>
        </p:nvSpPr>
        <p:spPr>
          <a:xfrm>
            <a:off x="403217" y="3763445"/>
            <a:ext cx="15141583" cy="66999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1437" tIns="71437" rIns="71437" bIns="71437">
            <a:spAutoFit/>
          </a:bodyPr>
          <a:lstStyle>
            <a:lvl1pPr marL="416718" indent="-416718">
              <a:buSzPct val="145000"/>
              <a:buChar char="‣"/>
              <a:defRPr sz="3000">
                <a:solidFill>
                  <a:srgbClr val="FFFFFF"/>
                </a:solidFill>
              </a:defRPr>
            </a:lvl1pPr>
          </a:lstStyle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4400" dirty="0"/>
              <a:t>A maze-based game where the player runs through a maze collecting gems – collect all the gems to win.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4400" dirty="0"/>
              <a:t>Three different enemies move around the maze as well, trying to stop the player from collecting gems.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4400" dirty="0"/>
              <a:t>One enemy moves randomly, one simply tries to move towards the player, the final one is smart and finds the best path through the maze to the player.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4400" dirty="0"/>
              <a:t>If an enemy catches the player, they lose a life. Once all three lives are lost… game over!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FA97A40-DC75-D061-9CAD-5C19731B76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4800" y="3928037"/>
            <a:ext cx="8274207" cy="5607173"/>
          </a:xfrm>
          <a:prstGeom prst="rect">
            <a:avLst/>
          </a:prstGeom>
          <a:ln>
            <a:noFill/>
          </a:ln>
          <a:effectLst>
            <a:softEdge rad="139700"/>
          </a:effectLst>
        </p:spPr>
      </p:pic>
    </p:spTree>
    <p:extLst>
      <p:ext uri="{BB962C8B-B14F-4D97-AF65-F5344CB8AC3E}">
        <p14:creationId xmlns:p14="http://schemas.microsoft.com/office/powerpoint/2010/main" val="3593258513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Rectangle"/>
          <p:cNvSpPr/>
          <p:nvPr/>
        </p:nvSpPr>
        <p:spPr>
          <a:xfrm>
            <a:off x="-1" y="3174118"/>
            <a:ext cx="24384001" cy="7626734"/>
          </a:xfrm>
          <a:prstGeom prst="rect">
            <a:avLst/>
          </a:prstGeom>
          <a:solidFill>
            <a:srgbClr val="2F333A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algn="ctr"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1" dirty="0">
              <a:latin typeface="Helvetica Bold" charset="0"/>
              <a:ea typeface="Helvetica Bold" charset="0"/>
              <a:cs typeface="Helvetica Bold" charset="0"/>
            </a:endParaRPr>
          </a:p>
        </p:txBody>
      </p:sp>
      <p:sp>
        <p:nvSpPr>
          <p:cNvPr id="160" name="Polygon"/>
          <p:cNvSpPr/>
          <p:nvPr/>
        </p:nvSpPr>
        <p:spPr>
          <a:xfrm rot="19800000">
            <a:off x="11906981" y="12511776"/>
            <a:ext cx="563027" cy="6501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00A655"/>
          </a:solidFill>
          <a:ln w="12700">
            <a:miter lim="400000"/>
          </a:ln>
        </p:spPr>
        <p:txBody>
          <a:bodyPr lIns="71437" tIns="71437" rIns="71437" bIns="71437"/>
          <a:lstStyle/>
          <a:p>
            <a:pPr algn="ctr" defTabSz="821531">
              <a:defRPr sz="3000">
                <a:solidFill>
                  <a:srgbClr val="00A65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1" dirty="0">
              <a:latin typeface="Helvetica Bold" charset="0"/>
              <a:ea typeface="Helvetica Bold" charset="0"/>
              <a:cs typeface="Helvetica Bold" charset="0"/>
            </a:endParaRPr>
          </a:p>
        </p:txBody>
      </p:sp>
      <p:sp>
        <p:nvSpPr>
          <p:cNvPr id="16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5</a:t>
            </a:fld>
            <a:endParaRPr dirty="0"/>
          </a:p>
        </p:txBody>
      </p:sp>
      <p:sp>
        <p:nvSpPr>
          <p:cNvPr id="167" name="Line"/>
          <p:cNvSpPr/>
          <p:nvPr/>
        </p:nvSpPr>
        <p:spPr>
          <a:xfrm>
            <a:off x="721766" y="2540861"/>
            <a:ext cx="358235" cy="1"/>
          </a:xfrm>
          <a:prstGeom prst="line">
            <a:avLst/>
          </a:prstGeom>
          <a:ln w="25400">
            <a:solidFill>
              <a:srgbClr val="00A655"/>
            </a:solidFill>
            <a:miter lim="400000"/>
          </a:ln>
        </p:spPr>
        <p:txBody>
          <a:bodyPr lIns="71437" tIns="71437" rIns="71437" bIns="71437" anchor="ctr"/>
          <a:lstStyle/>
          <a:p>
            <a:pPr algn="ctr"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1" dirty="0">
              <a:latin typeface="Helvetica Bold" charset="0"/>
              <a:ea typeface="Helvetica Bold" charset="0"/>
              <a:cs typeface="Helvetica Bold" charset="0"/>
            </a:endParaRPr>
          </a:p>
        </p:txBody>
      </p:sp>
      <p:sp>
        <p:nvSpPr>
          <p:cNvPr id="168" name="Aims &amp; objectiv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dirty="0"/>
              <a:t>Software design</a:t>
            </a:r>
            <a:endParaRPr dirty="0"/>
          </a:p>
        </p:txBody>
      </p:sp>
      <p:sp>
        <p:nvSpPr>
          <p:cNvPr id="169" name="Robotics with micro:bits"/>
          <p:cNvSpPr txBox="1">
            <a:spLocks noGrp="1"/>
          </p:cNvSpPr>
          <p:nvPr>
            <p:ph type="body" idx="13"/>
          </p:nvPr>
        </p:nvSpPr>
        <p:spPr>
          <a:xfrm>
            <a:off x="721766" y="1664561"/>
            <a:ext cx="18499635" cy="63094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 marL="0" indent="0">
              <a:buSzTx/>
              <a:buNone/>
              <a:defRPr sz="3500">
                <a:solidFill>
                  <a:srgbClr val="929292"/>
                </a:solidFill>
              </a:defRPr>
            </a:lvl1pPr>
          </a:lstStyle>
          <a:p>
            <a:r>
              <a:rPr lang="en-GB" dirty="0"/>
              <a:t>Computer Science</a:t>
            </a:r>
            <a:endParaRPr dirty="0"/>
          </a:p>
        </p:txBody>
      </p:sp>
      <p:sp>
        <p:nvSpPr>
          <p:cNvPr id="3" name="This code will tell the robot to navigate through an example maze. This will need adapting to suit your own maze design.">
            <a:extLst>
              <a:ext uri="{FF2B5EF4-FFF2-40B4-BE49-F238E27FC236}">
                <a16:creationId xmlns:a16="http://schemas.microsoft.com/office/drawing/2014/main" id="{59CEC296-87B9-E6FE-73A2-86FB0182E6BF}"/>
              </a:ext>
            </a:extLst>
          </p:cNvPr>
          <p:cNvSpPr txBox="1"/>
          <p:nvPr/>
        </p:nvSpPr>
        <p:spPr>
          <a:xfrm>
            <a:off x="403217" y="4659557"/>
            <a:ext cx="13715119" cy="45146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1437" tIns="71437" rIns="71437" bIns="71437">
            <a:spAutoFit/>
          </a:bodyPr>
          <a:lstStyle>
            <a:lvl1pPr marL="416718" indent="-416718">
              <a:buSzPct val="145000"/>
              <a:buChar char="‣"/>
              <a:defRPr sz="3000">
                <a:solidFill>
                  <a:srgbClr val="FFFFFF"/>
                </a:solidFill>
              </a:defRPr>
            </a:lvl1pPr>
          </a:lstStyle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4400" dirty="0"/>
              <a:t>What the software should do, and how it should be built to achieve these things.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4400" dirty="0"/>
              <a:t>Good software design ensures the project requirements are met.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4400" dirty="0"/>
              <a:t>Enables the software to be broken down into smaller sections; built up to create the full program.</a:t>
            </a:r>
          </a:p>
        </p:txBody>
      </p: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877036CA-29C9-0124-1590-45416DCDA67F}"/>
              </a:ext>
            </a:extLst>
          </p:cNvPr>
          <p:cNvGrpSpPr/>
          <p:nvPr/>
        </p:nvGrpSpPr>
        <p:grpSpPr>
          <a:xfrm>
            <a:off x="15435072" y="2540860"/>
            <a:ext cx="7095744" cy="9474355"/>
            <a:chOff x="15435072" y="2540860"/>
            <a:chExt cx="7095744" cy="9474355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A57B1566-15A5-4CA1-B83B-78A3BA8CD59B}"/>
                </a:ext>
              </a:extLst>
            </p:cNvPr>
            <p:cNvSpPr/>
            <p:nvPr/>
          </p:nvSpPr>
          <p:spPr>
            <a:xfrm>
              <a:off x="15435072" y="2540860"/>
              <a:ext cx="7095744" cy="9474355"/>
            </a:xfrm>
            <a:prstGeom prst="rect">
              <a:avLst/>
            </a:prstGeom>
            <a:solidFill>
              <a:schemeClr val="bg1"/>
            </a:solidFill>
            <a:ln w="25400">
              <a:miter lim="400000"/>
            </a:ln>
            <a:effectLst>
              <a:outerShdw blurRad="355600" dist="177800" dir="5400000" rotWithShape="0">
                <a:srgbClr val="000000">
                  <a:alpha val="7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t">
              <a:normAutofit/>
            </a:bodyPr>
            <a:lstStyle/>
            <a:p>
              <a:pPr marL="0" marR="0" indent="0" algn="l" defTabSz="642937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5600" b="1" i="0" u="none" strike="noStrike" cap="all" spc="0" normalizeH="0" baseline="0">
                <a:ln>
                  <a:noFill/>
                </a:ln>
                <a:solidFill>
                  <a:srgbClr val="2F333A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5" name="Flowchart: Process 4">
              <a:extLst>
                <a:ext uri="{FF2B5EF4-FFF2-40B4-BE49-F238E27FC236}">
                  <a16:creationId xmlns:a16="http://schemas.microsoft.com/office/drawing/2014/main" id="{7F1DB130-7659-147B-9E17-391F60EAC085}"/>
                </a:ext>
              </a:extLst>
            </p:cNvPr>
            <p:cNvSpPr/>
            <p:nvPr/>
          </p:nvSpPr>
          <p:spPr>
            <a:xfrm>
              <a:off x="17391888" y="3192406"/>
              <a:ext cx="3240000" cy="1178426"/>
            </a:xfrm>
            <a:prstGeom prst="flowChartProcess">
              <a:avLst/>
            </a:prstGeom>
            <a:solidFill>
              <a:schemeClr val="bg1">
                <a:lumMod val="95000"/>
              </a:schemeClr>
            </a:solidFill>
            <a:ln w="57150" cap="flat">
              <a:solidFill>
                <a:schemeClr val="tx1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t">
              <a:normAutofit/>
            </a:bodyPr>
            <a:lstStyle/>
            <a:p>
              <a:pPr marL="0" marR="0" indent="0" algn="l" defTabSz="642937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5600" b="1" i="0" u="none" strike="noStrike" cap="all" spc="0" normalizeH="0" baseline="0" dirty="0">
                <a:ln>
                  <a:noFill/>
                </a:ln>
                <a:solidFill>
                  <a:srgbClr val="2F333A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Flowchart: Alternate Process 5">
              <a:extLst>
                <a:ext uri="{FF2B5EF4-FFF2-40B4-BE49-F238E27FC236}">
                  <a16:creationId xmlns:a16="http://schemas.microsoft.com/office/drawing/2014/main" id="{FD3AB751-5233-3D19-7C65-F25D59EF8E37}"/>
                </a:ext>
              </a:extLst>
            </p:cNvPr>
            <p:cNvSpPr/>
            <p:nvPr/>
          </p:nvSpPr>
          <p:spPr>
            <a:xfrm>
              <a:off x="17391888" y="5436797"/>
              <a:ext cx="3240000" cy="1554480"/>
            </a:xfrm>
            <a:prstGeom prst="flowChartAlternateProcess">
              <a:avLst/>
            </a:prstGeom>
            <a:solidFill>
              <a:schemeClr val="bg1">
                <a:lumMod val="95000"/>
              </a:schemeClr>
            </a:solidFill>
            <a:ln w="57150" cap="flat">
              <a:solidFill>
                <a:schemeClr val="tx1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t">
              <a:normAutofit/>
            </a:bodyPr>
            <a:lstStyle/>
            <a:p>
              <a:endParaRPr lang="en-GB" sz="5600" b="1" cap="all">
                <a:solidFill>
                  <a:srgbClr val="2F333A"/>
                </a:solidFill>
                <a:latin typeface="Helvetica"/>
                <a:sym typeface="Helvetica"/>
              </a:endParaRPr>
            </a:p>
          </p:txBody>
        </p:sp>
        <p:sp>
          <p:nvSpPr>
            <p:cNvPr id="7" name="Flowchart: Decision 6">
              <a:extLst>
                <a:ext uri="{FF2B5EF4-FFF2-40B4-BE49-F238E27FC236}">
                  <a16:creationId xmlns:a16="http://schemas.microsoft.com/office/drawing/2014/main" id="{0C23F751-EBFA-62B9-FC3B-ABDAF2BF8955}"/>
                </a:ext>
              </a:extLst>
            </p:cNvPr>
            <p:cNvSpPr/>
            <p:nvPr/>
          </p:nvSpPr>
          <p:spPr>
            <a:xfrm>
              <a:off x="17391888" y="7869101"/>
              <a:ext cx="3240000" cy="1426464"/>
            </a:xfrm>
            <a:prstGeom prst="flowChartDecision">
              <a:avLst/>
            </a:prstGeom>
            <a:solidFill>
              <a:schemeClr val="bg1">
                <a:lumMod val="95000"/>
              </a:schemeClr>
            </a:solidFill>
            <a:ln w="57150" cap="flat">
              <a:solidFill>
                <a:schemeClr val="tx1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t">
              <a:normAutofit fontScale="77500" lnSpcReduction="20000"/>
            </a:bodyPr>
            <a:lstStyle/>
            <a:p>
              <a:endParaRPr lang="en-GB" sz="5600" b="1" cap="all">
                <a:solidFill>
                  <a:srgbClr val="2F333A"/>
                </a:solidFill>
                <a:latin typeface="Helvetica"/>
                <a:sym typeface="Helvetica"/>
              </a:endParaRPr>
            </a:p>
          </p:txBody>
        </p:sp>
        <p:sp>
          <p:nvSpPr>
            <p:cNvPr id="8" name="Flowchart: Terminator 7">
              <a:extLst>
                <a:ext uri="{FF2B5EF4-FFF2-40B4-BE49-F238E27FC236}">
                  <a16:creationId xmlns:a16="http://schemas.microsoft.com/office/drawing/2014/main" id="{CD4A1C73-4251-E2EC-CBB0-0AA781233522}"/>
                </a:ext>
              </a:extLst>
            </p:cNvPr>
            <p:cNvSpPr/>
            <p:nvPr/>
          </p:nvSpPr>
          <p:spPr>
            <a:xfrm>
              <a:off x="17391888" y="10332720"/>
              <a:ext cx="3240000" cy="859536"/>
            </a:xfrm>
            <a:prstGeom prst="flowChartTerminator">
              <a:avLst/>
            </a:prstGeom>
            <a:solidFill>
              <a:schemeClr val="bg1">
                <a:lumMod val="95000"/>
              </a:schemeClr>
            </a:solidFill>
            <a:ln w="57150" cap="flat">
              <a:solidFill>
                <a:schemeClr val="tx1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t">
              <a:normAutofit fontScale="62500" lnSpcReduction="20000"/>
            </a:bodyPr>
            <a:lstStyle/>
            <a:p>
              <a:endParaRPr lang="en-GB" sz="5600" b="1" cap="all">
                <a:solidFill>
                  <a:srgbClr val="2F333A"/>
                </a:solidFill>
                <a:latin typeface="Helvetica"/>
                <a:sym typeface="Helvetica"/>
              </a:endParaRP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AFB073FC-7C29-7D9D-9627-47B47F1CEFA9}"/>
                </a:ext>
              </a:extLst>
            </p:cNvPr>
            <p:cNvCxnSpPr>
              <a:stCxn id="5" idx="2"/>
              <a:endCxn id="6" idx="0"/>
            </p:cNvCxnSpPr>
            <p:nvPr/>
          </p:nvCxnSpPr>
          <p:spPr>
            <a:xfrm>
              <a:off x="19011888" y="4370832"/>
              <a:ext cx="0" cy="1065965"/>
            </a:xfrm>
            <a:prstGeom prst="straightConnector1">
              <a:avLst/>
            </a:prstGeom>
            <a:noFill/>
            <a:ln w="63500" cap="flat">
              <a:solidFill>
                <a:schemeClr val="tx1"/>
              </a:solidFill>
              <a:prstDash val="solid"/>
              <a:miter lim="4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8BF27612-9C7F-CA5C-F5B3-36BD4C21EF0D}"/>
                </a:ext>
              </a:extLst>
            </p:cNvPr>
            <p:cNvCxnSpPr>
              <a:stCxn id="6" idx="2"/>
              <a:endCxn id="7" idx="0"/>
            </p:cNvCxnSpPr>
            <p:nvPr/>
          </p:nvCxnSpPr>
          <p:spPr>
            <a:xfrm>
              <a:off x="19011888" y="6991277"/>
              <a:ext cx="0" cy="877824"/>
            </a:xfrm>
            <a:prstGeom prst="straightConnector1">
              <a:avLst/>
            </a:prstGeom>
            <a:noFill/>
            <a:ln w="63500" cap="flat">
              <a:solidFill>
                <a:schemeClr val="tx1"/>
              </a:solidFill>
              <a:prstDash val="solid"/>
              <a:miter lim="4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9D56CBD9-B6A8-AE9F-C347-4F1507C20A28}"/>
                </a:ext>
              </a:extLst>
            </p:cNvPr>
            <p:cNvCxnSpPr>
              <a:stCxn id="7" idx="2"/>
              <a:endCxn id="8" idx="0"/>
            </p:cNvCxnSpPr>
            <p:nvPr/>
          </p:nvCxnSpPr>
          <p:spPr>
            <a:xfrm>
              <a:off x="19011888" y="9295565"/>
              <a:ext cx="0" cy="1037155"/>
            </a:xfrm>
            <a:prstGeom prst="straightConnector1">
              <a:avLst/>
            </a:prstGeom>
            <a:noFill/>
            <a:ln w="63500" cap="flat">
              <a:solidFill>
                <a:schemeClr val="tx1"/>
              </a:solidFill>
              <a:prstDash val="solid"/>
              <a:miter lim="4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3C0BF5DB-375C-F0F0-1B23-7B76EF62D72F}"/>
                </a:ext>
              </a:extLst>
            </p:cNvPr>
            <p:cNvCxnSpPr>
              <a:stCxn id="7" idx="3"/>
            </p:cNvCxnSpPr>
            <p:nvPr/>
          </p:nvCxnSpPr>
          <p:spPr>
            <a:xfrm flipV="1">
              <a:off x="20631888" y="8575548"/>
              <a:ext cx="1898928" cy="6785"/>
            </a:xfrm>
            <a:prstGeom prst="straightConnector1">
              <a:avLst/>
            </a:prstGeom>
            <a:noFill/>
            <a:ln w="63500" cap="flat">
              <a:solidFill>
                <a:schemeClr val="tx1"/>
              </a:solidFill>
              <a:prstDash val="solid"/>
              <a:miter lim="4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6700B8ED-8EE7-78DE-9DBE-F42708AB240A}"/>
                </a:ext>
              </a:extLst>
            </p:cNvPr>
            <p:cNvCxnSpPr>
              <a:stCxn id="7" idx="1"/>
            </p:cNvCxnSpPr>
            <p:nvPr/>
          </p:nvCxnSpPr>
          <p:spPr>
            <a:xfrm flipH="1" flipV="1">
              <a:off x="16154400" y="8575548"/>
              <a:ext cx="1237488" cy="6785"/>
            </a:xfrm>
            <a:prstGeom prst="line">
              <a:avLst/>
            </a:prstGeom>
            <a:noFill/>
            <a:ln w="63500" cap="flat">
              <a:solidFill>
                <a:schemeClr val="tx1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29" name="Straight Arrow Connector 128">
              <a:extLst>
                <a:ext uri="{FF2B5EF4-FFF2-40B4-BE49-F238E27FC236}">
                  <a16:creationId xmlns:a16="http://schemas.microsoft.com/office/drawing/2014/main" id="{A2820112-9197-C3F8-3C19-CA081AEF8F0F}"/>
                </a:ext>
              </a:extLst>
            </p:cNvPr>
            <p:cNvCxnSpPr>
              <a:stCxn id="6" idx="1"/>
            </p:cNvCxnSpPr>
            <p:nvPr/>
          </p:nvCxnSpPr>
          <p:spPr>
            <a:xfrm flipH="1">
              <a:off x="16154400" y="6214037"/>
              <a:ext cx="1237488" cy="9471"/>
            </a:xfrm>
            <a:prstGeom prst="straightConnector1">
              <a:avLst/>
            </a:prstGeom>
            <a:noFill/>
            <a:ln w="63500" cap="flat">
              <a:solidFill>
                <a:schemeClr val="tx1"/>
              </a:solidFill>
              <a:prstDash val="solid"/>
              <a:miter lim="400000"/>
              <a:headEnd type="triangle" w="med" len="med"/>
              <a:tailEnd type="none" w="med" len="med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1956ED92-5BD9-76D1-DE03-C9812A5494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154400" y="6192608"/>
              <a:ext cx="0" cy="2408181"/>
            </a:xfrm>
            <a:prstGeom prst="line">
              <a:avLst/>
            </a:prstGeom>
            <a:noFill/>
            <a:ln w="63500" cap="flat">
              <a:solidFill>
                <a:schemeClr val="tx1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</p:spTree>
    <p:extLst>
      <p:ext uri="{BB962C8B-B14F-4D97-AF65-F5344CB8AC3E}">
        <p14:creationId xmlns:p14="http://schemas.microsoft.com/office/powerpoint/2010/main" val="2725451776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">
            <a:extLst>
              <a:ext uri="{FF2B5EF4-FFF2-40B4-BE49-F238E27FC236}">
                <a16:creationId xmlns:a16="http://schemas.microsoft.com/office/drawing/2014/main" id="{AE4AA5C9-C3EE-E23A-B3CD-928E50E52EBD}"/>
              </a:ext>
            </a:extLst>
          </p:cNvPr>
          <p:cNvSpPr/>
          <p:nvPr/>
        </p:nvSpPr>
        <p:spPr>
          <a:xfrm>
            <a:off x="-1" y="3174118"/>
            <a:ext cx="24384001" cy="7626734"/>
          </a:xfrm>
          <a:prstGeom prst="rect">
            <a:avLst/>
          </a:prstGeom>
          <a:solidFill>
            <a:srgbClr val="2F333A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algn="ctr"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1" dirty="0">
              <a:latin typeface="Helvetica Bold" charset="0"/>
              <a:ea typeface="Helvetica Bold" charset="0"/>
              <a:cs typeface="Helvetica Bold" charset="0"/>
            </a:endParaRPr>
          </a:p>
        </p:txBody>
      </p:sp>
      <p:sp>
        <p:nvSpPr>
          <p:cNvPr id="160" name="Polygon"/>
          <p:cNvSpPr/>
          <p:nvPr/>
        </p:nvSpPr>
        <p:spPr>
          <a:xfrm rot="19800000">
            <a:off x="11906981" y="12511776"/>
            <a:ext cx="563027" cy="6501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00A655"/>
          </a:solidFill>
          <a:ln w="12700">
            <a:miter lim="400000"/>
          </a:ln>
        </p:spPr>
        <p:txBody>
          <a:bodyPr lIns="71437" tIns="71437" rIns="71437" bIns="71437"/>
          <a:lstStyle/>
          <a:p>
            <a:pPr algn="ctr" defTabSz="821531">
              <a:defRPr sz="3000">
                <a:solidFill>
                  <a:srgbClr val="00A65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1" dirty="0">
              <a:latin typeface="Helvetica Bold" charset="0"/>
              <a:ea typeface="Helvetica Bold" charset="0"/>
              <a:cs typeface="Helvetica Bold" charset="0"/>
            </a:endParaRPr>
          </a:p>
        </p:txBody>
      </p:sp>
      <p:sp>
        <p:nvSpPr>
          <p:cNvPr id="16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6</a:t>
            </a:fld>
            <a:endParaRPr dirty="0"/>
          </a:p>
        </p:txBody>
      </p:sp>
      <p:sp>
        <p:nvSpPr>
          <p:cNvPr id="167" name="Line"/>
          <p:cNvSpPr/>
          <p:nvPr/>
        </p:nvSpPr>
        <p:spPr>
          <a:xfrm>
            <a:off x="721766" y="2540861"/>
            <a:ext cx="358235" cy="1"/>
          </a:xfrm>
          <a:prstGeom prst="line">
            <a:avLst/>
          </a:prstGeom>
          <a:ln w="25400">
            <a:solidFill>
              <a:srgbClr val="00A655"/>
            </a:solidFill>
            <a:miter lim="400000"/>
          </a:ln>
        </p:spPr>
        <p:txBody>
          <a:bodyPr lIns="71437" tIns="71437" rIns="71437" bIns="71437" anchor="ctr"/>
          <a:lstStyle/>
          <a:p>
            <a:pPr algn="ctr"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1" dirty="0">
              <a:latin typeface="Helvetica Bold" charset="0"/>
              <a:ea typeface="Helvetica Bold" charset="0"/>
              <a:cs typeface="Helvetica Bold" charset="0"/>
            </a:endParaRPr>
          </a:p>
        </p:txBody>
      </p:sp>
      <p:sp>
        <p:nvSpPr>
          <p:cNvPr id="168" name="Aims &amp; objectiv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dirty="0"/>
              <a:t>Program requirements</a:t>
            </a:r>
            <a:endParaRPr dirty="0"/>
          </a:p>
        </p:txBody>
      </p:sp>
      <p:sp>
        <p:nvSpPr>
          <p:cNvPr id="169" name="Robotics with micro:bits"/>
          <p:cNvSpPr txBox="1">
            <a:spLocks noGrp="1"/>
          </p:cNvSpPr>
          <p:nvPr>
            <p:ph type="body" idx="13"/>
          </p:nvPr>
        </p:nvSpPr>
        <p:spPr>
          <a:xfrm>
            <a:off x="721766" y="1664561"/>
            <a:ext cx="18499635" cy="63094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 marL="0" indent="0">
              <a:buSzTx/>
              <a:buNone/>
              <a:defRPr sz="3500">
                <a:solidFill>
                  <a:srgbClr val="929292"/>
                </a:solidFill>
              </a:defRPr>
            </a:lvl1pPr>
          </a:lstStyle>
          <a:p>
            <a:r>
              <a:rPr lang="en-GB" dirty="0"/>
              <a:t>Computer Science</a:t>
            </a:r>
            <a:endParaRPr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30DCF35-44E2-E0D2-B3F5-D6E0B7EA9849}"/>
              </a:ext>
            </a:extLst>
          </p:cNvPr>
          <p:cNvGrpSpPr/>
          <p:nvPr/>
        </p:nvGrpSpPr>
        <p:grpSpPr>
          <a:xfrm>
            <a:off x="1734749" y="4656720"/>
            <a:ext cx="20811744" cy="4505942"/>
            <a:chOff x="1734749" y="5179234"/>
            <a:chExt cx="20811744" cy="4505942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6A672BCC-A08E-0713-8058-125ABC55E9C8}"/>
                </a:ext>
              </a:extLst>
            </p:cNvPr>
            <p:cNvSpPr/>
            <p:nvPr/>
          </p:nvSpPr>
          <p:spPr>
            <a:xfrm>
              <a:off x="1734749" y="5179234"/>
              <a:ext cx="20811744" cy="4505942"/>
            </a:xfrm>
            <a:prstGeom prst="roundRect">
              <a:avLst/>
            </a:prstGeom>
            <a:solidFill>
              <a:srgbClr val="00A659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t">
              <a:normAutofit/>
            </a:bodyPr>
            <a:lstStyle/>
            <a:p>
              <a:pPr marL="0" marR="0" indent="0" algn="l" defTabSz="642937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5600" b="1" i="0" u="none" strike="noStrike" cap="all" spc="0" normalizeH="0" baseline="0">
                <a:ln>
                  <a:noFill/>
                </a:ln>
                <a:solidFill>
                  <a:srgbClr val="2F333A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AD35A24-A5F9-30F5-897B-04FA85522AE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71343" y="6292170"/>
              <a:ext cx="2547835" cy="2552931"/>
            </a:xfrm>
            <a:prstGeom prst="rect">
              <a:avLst/>
            </a:prstGeom>
          </p:spPr>
        </p:pic>
        <p:sp>
          <p:nvSpPr>
            <p:cNvPr id="7" name="This code will tell the robot to navigate through an example maze. This will need adapting to suit your own maze design.">
              <a:extLst>
                <a:ext uri="{FF2B5EF4-FFF2-40B4-BE49-F238E27FC236}">
                  <a16:creationId xmlns:a16="http://schemas.microsoft.com/office/drawing/2014/main" id="{544B4D8F-0BB7-3E25-B688-D26DD9F33366}"/>
                </a:ext>
              </a:extLst>
            </p:cNvPr>
            <p:cNvSpPr txBox="1"/>
            <p:nvPr/>
          </p:nvSpPr>
          <p:spPr>
            <a:xfrm>
              <a:off x="5714916" y="5802924"/>
              <a:ext cx="15726831" cy="337592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71437" tIns="71437" rIns="71437" bIns="71437">
              <a:spAutoFit/>
            </a:bodyPr>
            <a:lstStyle>
              <a:lvl1pPr marL="416718" indent="-416718">
                <a:buSzPct val="145000"/>
                <a:buChar char="‣"/>
                <a:defRPr sz="3000">
                  <a:solidFill>
                    <a:srgbClr val="FFFFFF"/>
                  </a:solidFill>
                </a:defRPr>
              </a:lvl1pPr>
            </a:lstStyle>
            <a:p>
              <a:pPr marL="0" indent="0">
                <a:spcBef>
                  <a:spcPts val="600"/>
                </a:spcBef>
                <a:spcAft>
                  <a:spcPts val="600"/>
                </a:spcAft>
                <a:buNone/>
              </a:pPr>
              <a:r>
                <a:rPr lang="en-GB" sz="7000" b="1" dirty="0">
                  <a:latin typeface="Helvetica" panose="020B0403020202020204" pitchFamily="34" charset="0"/>
                </a:rPr>
                <a:t>After reading the A-Mazing Game brief, what are the key requirements for the software?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69922097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Rectangle"/>
          <p:cNvSpPr/>
          <p:nvPr/>
        </p:nvSpPr>
        <p:spPr>
          <a:xfrm>
            <a:off x="-1" y="3174118"/>
            <a:ext cx="24384001" cy="8932538"/>
          </a:xfrm>
          <a:prstGeom prst="rect">
            <a:avLst/>
          </a:prstGeom>
          <a:solidFill>
            <a:srgbClr val="2F333A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algn="ctr"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1" dirty="0">
              <a:latin typeface="Helvetica Bold" charset="0"/>
              <a:ea typeface="Helvetica Bold" charset="0"/>
              <a:cs typeface="Helvetica Bold" charset="0"/>
            </a:endParaRPr>
          </a:p>
        </p:txBody>
      </p:sp>
      <p:sp>
        <p:nvSpPr>
          <p:cNvPr id="160" name="Polygon"/>
          <p:cNvSpPr/>
          <p:nvPr/>
        </p:nvSpPr>
        <p:spPr>
          <a:xfrm rot="19800000">
            <a:off x="11906981" y="12511776"/>
            <a:ext cx="563027" cy="6501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00A655"/>
          </a:solidFill>
          <a:ln w="12700">
            <a:miter lim="400000"/>
          </a:ln>
        </p:spPr>
        <p:txBody>
          <a:bodyPr lIns="71437" tIns="71437" rIns="71437" bIns="71437"/>
          <a:lstStyle/>
          <a:p>
            <a:pPr algn="ctr" defTabSz="821531">
              <a:defRPr sz="3000">
                <a:solidFill>
                  <a:srgbClr val="00A65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1" dirty="0">
              <a:latin typeface="Helvetica Bold" charset="0"/>
              <a:ea typeface="Helvetica Bold" charset="0"/>
              <a:cs typeface="Helvetica Bold" charset="0"/>
            </a:endParaRPr>
          </a:p>
        </p:txBody>
      </p:sp>
      <p:sp>
        <p:nvSpPr>
          <p:cNvPr id="16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7</a:t>
            </a:fld>
            <a:endParaRPr dirty="0"/>
          </a:p>
        </p:txBody>
      </p:sp>
      <p:sp>
        <p:nvSpPr>
          <p:cNvPr id="167" name="Line"/>
          <p:cNvSpPr/>
          <p:nvPr/>
        </p:nvSpPr>
        <p:spPr>
          <a:xfrm>
            <a:off x="721766" y="2540861"/>
            <a:ext cx="358235" cy="1"/>
          </a:xfrm>
          <a:prstGeom prst="line">
            <a:avLst/>
          </a:prstGeom>
          <a:ln w="25400">
            <a:solidFill>
              <a:srgbClr val="00A655"/>
            </a:solidFill>
            <a:miter lim="400000"/>
          </a:ln>
        </p:spPr>
        <p:txBody>
          <a:bodyPr lIns="71437" tIns="71437" rIns="71437" bIns="71437" anchor="ctr"/>
          <a:lstStyle/>
          <a:p>
            <a:pPr algn="ctr"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1" dirty="0">
              <a:latin typeface="Helvetica Bold" charset="0"/>
              <a:ea typeface="Helvetica Bold" charset="0"/>
              <a:cs typeface="Helvetica Bold" charset="0"/>
            </a:endParaRPr>
          </a:p>
        </p:txBody>
      </p:sp>
      <p:sp>
        <p:nvSpPr>
          <p:cNvPr id="168" name="Aims &amp; objectiv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dirty="0"/>
              <a:t>Program requirements</a:t>
            </a:r>
            <a:endParaRPr dirty="0"/>
          </a:p>
        </p:txBody>
      </p:sp>
      <p:sp>
        <p:nvSpPr>
          <p:cNvPr id="169" name="Robotics with micro:bits"/>
          <p:cNvSpPr txBox="1">
            <a:spLocks noGrp="1"/>
          </p:cNvSpPr>
          <p:nvPr>
            <p:ph type="body" idx="13"/>
          </p:nvPr>
        </p:nvSpPr>
        <p:spPr>
          <a:xfrm>
            <a:off x="721766" y="1664561"/>
            <a:ext cx="18499635" cy="63094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 marL="0" indent="0">
              <a:buSzTx/>
              <a:buNone/>
              <a:defRPr sz="3500">
                <a:solidFill>
                  <a:srgbClr val="929292"/>
                </a:solidFill>
              </a:defRPr>
            </a:lvl1pPr>
          </a:lstStyle>
          <a:p>
            <a:r>
              <a:rPr lang="en-GB" dirty="0"/>
              <a:t>Computer Science</a:t>
            </a:r>
            <a:endParaRPr dirty="0"/>
          </a:p>
        </p:txBody>
      </p:sp>
      <p:sp>
        <p:nvSpPr>
          <p:cNvPr id="3" name="This code will tell the robot to navigate through an example maze. This will need adapting to suit your own maze design.">
            <a:extLst>
              <a:ext uri="{FF2B5EF4-FFF2-40B4-BE49-F238E27FC236}">
                <a16:creationId xmlns:a16="http://schemas.microsoft.com/office/drawing/2014/main" id="{59CEC296-87B9-E6FE-73A2-86FB0182E6BF}"/>
              </a:ext>
            </a:extLst>
          </p:cNvPr>
          <p:cNvSpPr txBox="1"/>
          <p:nvPr/>
        </p:nvSpPr>
        <p:spPr>
          <a:xfrm>
            <a:off x="403217" y="3361109"/>
            <a:ext cx="23535775" cy="8213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1437" tIns="71437" rIns="71437" bIns="71437">
            <a:spAutoFit/>
          </a:bodyPr>
          <a:lstStyle>
            <a:lvl1pPr marL="416718" indent="-416718">
              <a:buSzPct val="145000"/>
              <a:buChar char="‣"/>
              <a:defRPr sz="3000">
                <a:solidFill>
                  <a:srgbClr val="FFFFFF"/>
                </a:solidFill>
              </a:defRPr>
            </a:lvl1pPr>
          </a:lstStyle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GB" sz="4400" b="1" dirty="0">
                <a:latin typeface="Helvetica" panose="020B0403020202020204" pitchFamily="34" charset="0"/>
              </a:rPr>
              <a:t>After reading the A-Mazing Game brief, what are the key requirements for the software?</a:t>
            </a:r>
            <a:endParaRPr lang="en-GB" sz="4200" b="1" dirty="0">
              <a:latin typeface="Helvetica" panose="020B0403020202020204" pitchFamily="34" charset="0"/>
            </a:endParaRPr>
          </a:p>
        </p:txBody>
      </p:sp>
      <p:sp>
        <p:nvSpPr>
          <p:cNvPr id="2" name="Bronze…">
            <a:extLst>
              <a:ext uri="{FF2B5EF4-FFF2-40B4-BE49-F238E27FC236}">
                <a16:creationId xmlns:a16="http://schemas.microsoft.com/office/drawing/2014/main" id="{D3BAEB05-A76E-7243-7884-B13DF20B12A9}"/>
              </a:ext>
            </a:extLst>
          </p:cNvPr>
          <p:cNvSpPr txBox="1"/>
          <p:nvPr/>
        </p:nvSpPr>
        <p:spPr>
          <a:xfrm>
            <a:off x="721766" y="4369051"/>
            <a:ext cx="18370906" cy="74693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1437" tIns="71437" rIns="71437" bIns="71437" anchor="ctr">
            <a:spAutoFit/>
          </a:bodyPr>
          <a:lstStyle/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3000">
                <a:solidFill>
                  <a:srgbClr val="FFFFFF"/>
                </a:solidFill>
              </a:defRPr>
            </a:pPr>
            <a:r>
              <a:rPr lang="en-US" sz="4400" dirty="0"/>
              <a:t>Player moves around the maze.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3000">
                <a:solidFill>
                  <a:srgbClr val="FFFFFF"/>
                </a:solidFill>
              </a:defRPr>
            </a:pPr>
            <a:r>
              <a:rPr lang="en-US" sz="4400" dirty="0"/>
              <a:t>Player cannot move into the walls.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3000">
                <a:solidFill>
                  <a:srgbClr val="FFFFFF"/>
                </a:solidFill>
              </a:defRPr>
            </a:pPr>
            <a:r>
              <a:rPr lang="en-US" sz="4400" dirty="0"/>
              <a:t>Player collects gems:</a:t>
            </a:r>
          </a:p>
          <a:p>
            <a:pPr marL="914400" lvl="3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3000">
                <a:solidFill>
                  <a:srgbClr val="FFFFFF"/>
                </a:solidFill>
              </a:defRPr>
            </a:pPr>
            <a:r>
              <a:rPr lang="en-US" sz="4400" dirty="0"/>
              <a:t>When all gems are collected, the players wins.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3000">
                <a:solidFill>
                  <a:srgbClr val="FFFFFF"/>
                </a:solidFill>
              </a:defRPr>
            </a:pPr>
            <a:r>
              <a:rPr lang="en-US" sz="4400" dirty="0"/>
              <a:t>Player has three lives to win the game.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3000">
                <a:solidFill>
                  <a:srgbClr val="FFFFFF"/>
                </a:solidFill>
              </a:defRPr>
            </a:pPr>
            <a:r>
              <a:rPr lang="en-US" sz="4400" dirty="0"/>
              <a:t>Enemies move around the maze.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3000">
                <a:solidFill>
                  <a:srgbClr val="FFFFFF"/>
                </a:solidFill>
              </a:defRPr>
            </a:pPr>
            <a:r>
              <a:rPr lang="en-US" sz="4400" dirty="0"/>
              <a:t>Enemies cannot move into walls.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3000">
                <a:solidFill>
                  <a:srgbClr val="FFFFFF"/>
                </a:solidFill>
              </a:defRPr>
            </a:pPr>
            <a:r>
              <a:rPr lang="en-US" sz="4400" dirty="0"/>
              <a:t>Enemies try to catch the player:</a:t>
            </a:r>
          </a:p>
          <a:p>
            <a:pPr marL="914400" lvl="3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3000">
                <a:solidFill>
                  <a:srgbClr val="FFFFFF"/>
                </a:solidFill>
              </a:defRPr>
            </a:pPr>
            <a:r>
              <a:rPr lang="en-US" sz="4400" dirty="0"/>
              <a:t>When an enemy catches the player, the player loses a life.</a:t>
            </a:r>
          </a:p>
        </p:txBody>
      </p:sp>
    </p:spTree>
    <p:extLst>
      <p:ext uri="{BB962C8B-B14F-4D97-AF65-F5344CB8AC3E}">
        <p14:creationId xmlns:p14="http://schemas.microsoft.com/office/powerpoint/2010/main" val="2755919583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">
            <a:extLst>
              <a:ext uri="{FF2B5EF4-FFF2-40B4-BE49-F238E27FC236}">
                <a16:creationId xmlns:a16="http://schemas.microsoft.com/office/drawing/2014/main" id="{AE4AA5C9-C3EE-E23A-B3CD-928E50E52EBD}"/>
              </a:ext>
            </a:extLst>
          </p:cNvPr>
          <p:cNvSpPr/>
          <p:nvPr/>
        </p:nvSpPr>
        <p:spPr>
          <a:xfrm>
            <a:off x="-1" y="3174118"/>
            <a:ext cx="24384001" cy="7626734"/>
          </a:xfrm>
          <a:prstGeom prst="rect">
            <a:avLst/>
          </a:prstGeom>
          <a:solidFill>
            <a:srgbClr val="2F333A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algn="ctr"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1" dirty="0">
              <a:latin typeface="Helvetica Bold" charset="0"/>
              <a:ea typeface="Helvetica Bold" charset="0"/>
              <a:cs typeface="Helvetica Bold" charset="0"/>
            </a:endParaRPr>
          </a:p>
        </p:txBody>
      </p:sp>
      <p:sp>
        <p:nvSpPr>
          <p:cNvPr id="160" name="Polygon"/>
          <p:cNvSpPr/>
          <p:nvPr/>
        </p:nvSpPr>
        <p:spPr>
          <a:xfrm rot="19800000">
            <a:off x="11906981" y="12511776"/>
            <a:ext cx="563027" cy="6501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00A655"/>
          </a:solidFill>
          <a:ln w="12700">
            <a:miter lim="400000"/>
          </a:ln>
        </p:spPr>
        <p:txBody>
          <a:bodyPr lIns="71437" tIns="71437" rIns="71437" bIns="71437"/>
          <a:lstStyle/>
          <a:p>
            <a:pPr algn="ctr" defTabSz="821531">
              <a:defRPr sz="3000">
                <a:solidFill>
                  <a:srgbClr val="00A65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1" dirty="0">
              <a:latin typeface="Helvetica Bold" charset="0"/>
              <a:ea typeface="Helvetica Bold" charset="0"/>
              <a:cs typeface="Helvetica Bold" charset="0"/>
            </a:endParaRPr>
          </a:p>
        </p:txBody>
      </p:sp>
      <p:sp>
        <p:nvSpPr>
          <p:cNvPr id="16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8</a:t>
            </a:fld>
            <a:endParaRPr dirty="0"/>
          </a:p>
        </p:txBody>
      </p:sp>
      <p:sp>
        <p:nvSpPr>
          <p:cNvPr id="167" name="Line"/>
          <p:cNvSpPr/>
          <p:nvPr/>
        </p:nvSpPr>
        <p:spPr>
          <a:xfrm>
            <a:off x="721766" y="2540861"/>
            <a:ext cx="358235" cy="1"/>
          </a:xfrm>
          <a:prstGeom prst="line">
            <a:avLst/>
          </a:prstGeom>
          <a:ln w="25400">
            <a:solidFill>
              <a:srgbClr val="00A655"/>
            </a:solidFill>
            <a:miter lim="400000"/>
          </a:ln>
        </p:spPr>
        <p:txBody>
          <a:bodyPr lIns="71437" tIns="71437" rIns="71437" bIns="71437" anchor="ctr"/>
          <a:lstStyle/>
          <a:p>
            <a:pPr algn="ctr"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1" dirty="0">
              <a:latin typeface="Helvetica Bold" charset="0"/>
              <a:ea typeface="Helvetica Bold" charset="0"/>
              <a:cs typeface="Helvetica Bold" charset="0"/>
            </a:endParaRPr>
          </a:p>
        </p:txBody>
      </p:sp>
      <p:sp>
        <p:nvSpPr>
          <p:cNvPr id="168" name="Aims &amp; objectiv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dirty="0"/>
              <a:t>Programming concepts</a:t>
            </a:r>
            <a:endParaRPr dirty="0"/>
          </a:p>
        </p:txBody>
      </p:sp>
      <p:sp>
        <p:nvSpPr>
          <p:cNvPr id="169" name="Robotics with micro:bits"/>
          <p:cNvSpPr txBox="1">
            <a:spLocks noGrp="1"/>
          </p:cNvSpPr>
          <p:nvPr>
            <p:ph type="body" idx="13"/>
          </p:nvPr>
        </p:nvSpPr>
        <p:spPr>
          <a:xfrm>
            <a:off x="721766" y="1664561"/>
            <a:ext cx="18499635" cy="63094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 marL="0" indent="0">
              <a:buSzTx/>
              <a:buNone/>
              <a:defRPr sz="3500">
                <a:solidFill>
                  <a:srgbClr val="929292"/>
                </a:solidFill>
              </a:defRPr>
            </a:lvl1pPr>
          </a:lstStyle>
          <a:p>
            <a:r>
              <a:rPr lang="en-GB" dirty="0"/>
              <a:t>Computer Science</a:t>
            </a:r>
            <a:endParaRPr dirty="0"/>
          </a:p>
        </p:txBody>
      </p:sp>
      <p:sp>
        <p:nvSpPr>
          <p:cNvPr id="4" name="This code will tell the robot to navigate through an example maze. This will need adapting to suit your own maze design.">
            <a:extLst>
              <a:ext uri="{FF2B5EF4-FFF2-40B4-BE49-F238E27FC236}">
                <a16:creationId xmlns:a16="http://schemas.microsoft.com/office/drawing/2014/main" id="{EA48E63B-51E0-223C-65D9-8334C0059DD6}"/>
              </a:ext>
            </a:extLst>
          </p:cNvPr>
          <p:cNvSpPr txBox="1"/>
          <p:nvPr/>
        </p:nvSpPr>
        <p:spPr>
          <a:xfrm>
            <a:off x="549521" y="4348661"/>
            <a:ext cx="13715119" cy="46993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1437" tIns="71437" rIns="71437" bIns="71437">
            <a:spAutoFit/>
          </a:bodyPr>
          <a:lstStyle>
            <a:lvl1pPr marL="416718" indent="-416718">
              <a:buSzPct val="145000"/>
              <a:buChar char="‣"/>
              <a:defRPr sz="3000">
                <a:solidFill>
                  <a:srgbClr val="FFFFFF"/>
                </a:solidFill>
              </a:defRPr>
            </a:lvl1pPr>
          </a:lstStyle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GB" sz="4400" b="1" dirty="0">
                <a:latin typeface="Helvetica" panose="020B0403020202020204" pitchFamily="34" charset="0"/>
              </a:rPr>
              <a:t>Class:</a:t>
            </a:r>
            <a:endParaRPr lang="en-GB" sz="4200" b="1" dirty="0">
              <a:latin typeface="Helvetica" panose="020B0403020202020204" pitchFamily="34" charset="0"/>
            </a:endParaRPr>
          </a:p>
          <a:p>
            <a:pPr marL="792000">
              <a:spcBef>
                <a:spcPts val="600"/>
              </a:spcBef>
              <a:spcAft>
                <a:spcPts val="600"/>
              </a:spcAft>
            </a:pPr>
            <a:r>
              <a:rPr lang="en-GB" sz="4200" dirty="0"/>
              <a:t>A class is a blueprint or template for a set of related code.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GB" sz="4200" dirty="0"/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GB" sz="4200" b="1" dirty="0">
                <a:latin typeface="Helvetica" panose="020B0403020202020204" pitchFamily="34" charset="0"/>
              </a:rPr>
              <a:t>Object:</a:t>
            </a:r>
          </a:p>
          <a:p>
            <a:pPr marL="792000">
              <a:spcBef>
                <a:spcPts val="600"/>
              </a:spcBef>
              <a:spcAft>
                <a:spcPts val="600"/>
              </a:spcAft>
            </a:pPr>
            <a:r>
              <a:rPr lang="en-GB" sz="4200" dirty="0"/>
              <a:t>The actual running copy of a class.</a:t>
            </a:r>
            <a:endParaRPr lang="en-GB" sz="4400" dirty="0"/>
          </a:p>
        </p:txBody>
      </p:sp>
    </p:spTree>
    <p:extLst>
      <p:ext uri="{BB962C8B-B14F-4D97-AF65-F5344CB8AC3E}">
        <p14:creationId xmlns:p14="http://schemas.microsoft.com/office/powerpoint/2010/main" val="2405132803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">
            <a:extLst>
              <a:ext uri="{FF2B5EF4-FFF2-40B4-BE49-F238E27FC236}">
                <a16:creationId xmlns:a16="http://schemas.microsoft.com/office/drawing/2014/main" id="{33374F03-B036-96D9-3196-08EA9ECB2E74}"/>
              </a:ext>
            </a:extLst>
          </p:cNvPr>
          <p:cNvSpPr/>
          <p:nvPr/>
        </p:nvSpPr>
        <p:spPr>
          <a:xfrm>
            <a:off x="-1" y="3174118"/>
            <a:ext cx="24384001" cy="7626734"/>
          </a:xfrm>
          <a:prstGeom prst="rect">
            <a:avLst/>
          </a:prstGeom>
          <a:solidFill>
            <a:srgbClr val="2F333A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algn="ctr"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1" dirty="0">
              <a:latin typeface="Helvetica Bold" charset="0"/>
              <a:ea typeface="Helvetica Bold" charset="0"/>
              <a:cs typeface="Helvetica Bold" charset="0"/>
            </a:endParaRPr>
          </a:p>
        </p:txBody>
      </p:sp>
      <p:sp>
        <p:nvSpPr>
          <p:cNvPr id="160" name="Polygon"/>
          <p:cNvSpPr/>
          <p:nvPr/>
        </p:nvSpPr>
        <p:spPr>
          <a:xfrm rot="19800000">
            <a:off x="11906981" y="12511776"/>
            <a:ext cx="563027" cy="6501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00A655"/>
          </a:solidFill>
          <a:ln w="12700">
            <a:miter lim="400000"/>
          </a:ln>
        </p:spPr>
        <p:txBody>
          <a:bodyPr lIns="71437" tIns="71437" rIns="71437" bIns="71437"/>
          <a:lstStyle/>
          <a:p>
            <a:pPr algn="ctr" defTabSz="821531">
              <a:defRPr sz="3000">
                <a:solidFill>
                  <a:srgbClr val="00A65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1" dirty="0">
              <a:latin typeface="Helvetica Bold" charset="0"/>
              <a:ea typeface="Helvetica Bold" charset="0"/>
              <a:cs typeface="Helvetica Bold" charset="0"/>
            </a:endParaRPr>
          </a:p>
        </p:txBody>
      </p:sp>
      <p:sp>
        <p:nvSpPr>
          <p:cNvPr id="16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9</a:t>
            </a:fld>
            <a:endParaRPr dirty="0"/>
          </a:p>
        </p:txBody>
      </p:sp>
      <p:sp>
        <p:nvSpPr>
          <p:cNvPr id="167" name="Line"/>
          <p:cNvSpPr/>
          <p:nvPr/>
        </p:nvSpPr>
        <p:spPr>
          <a:xfrm>
            <a:off x="721766" y="2540861"/>
            <a:ext cx="358235" cy="1"/>
          </a:xfrm>
          <a:prstGeom prst="line">
            <a:avLst/>
          </a:prstGeom>
          <a:ln w="25400">
            <a:solidFill>
              <a:srgbClr val="00A655"/>
            </a:solidFill>
            <a:miter lim="400000"/>
          </a:ln>
        </p:spPr>
        <p:txBody>
          <a:bodyPr lIns="71437" tIns="71437" rIns="71437" bIns="71437" anchor="ctr"/>
          <a:lstStyle/>
          <a:p>
            <a:pPr algn="ctr"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1" dirty="0">
              <a:latin typeface="Helvetica Bold" charset="0"/>
              <a:ea typeface="Helvetica Bold" charset="0"/>
              <a:cs typeface="Helvetica Bold" charset="0"/>
            </a:endParaRPr>
          </a:p>
        </p:txBody>
      </p:sp>
      <p:sp>
        <p:nvSpPr>
          <p:cNvPr id="168" name="Aims &amp; objectiv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dirty="0"/>
              <a:t>Classes in the game</a:t>
            </a:r>
            <a:endParaRPr dirty="0"/>
          </a:p>
        </p:txBody>
      </p:sp>
      <p:sp>
        <p:nvSpPr>
          <p:cNvPr id="169" name="Robotics with micro:bits"/>
          <p:cNvSpPr txBox="1">
            <a:spLocks noGrp="1"/>
          </p:cNvSpPr>
          <p:nvPr>
            <p:ph type="body" idx="13"/>
          </p:nvPr>
        </p:nvSpPr>
        <p:spPr>
          <a:xfrm>
            <a:off x="721766" y="1664561"/>
            <a:ext cx="18499635" cy="63094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 marL="0" indent="0">
              <a:buSzTx/>
              <a:buNone/>
              <a:defRPr sz="3500">
                <a:solidFill>
                  <a:srgbClr val="929292"/>
                </a:solidFill>
              </a:defRPr>
            </a:lvl1pPr>
          </a:lstStyle>
          <a:p>
            <a:r>
              <a:rPr lang="en-GB" dirty="0"/>
              <a:t>Computer Science</a:t>
            </a: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EBF275C-4BD6-521E-B224-BB4179A958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9469" r="-2336" b="9287"/>
          <a:stretch/>
        </p:blipFill>
        <p:spPr>
          <a:xfrm>
            <a:off x="2707427" y="2798064"/>
            <a:ext cx="18849055" cy="8924544"/>
          </a:xfrm>
          <a:prstGeom prst="rect">
            <a:avLst/>
          </a:prstGeom>
          <a:solidFill>
            <a:schemeClr val="bg1"/>
          </a:solidFill>
          <a:ln w="25400">
            <a:miter lim="400000"/>
          </a:ln>
          <a:effectLst>
            <a:outerShdw blurRad="355600" dist="177800" dir="5400000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89686025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 Neue Light"/>
        <a:ea typeface="Helvetica Neue Light"/>
        <a:cs typeface="Helvetica Neue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t">
        <a:normAutofit/>
      </a:bodyPr>
      <a:lstStyle>
        <a:defPPr marL="0" marR="0" indent="0" algn="l" defTabSz="64293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600" b="1" i="0" u="none" strike="noStrike" cap="all" spc="0" normalizeH="0" baseline="0">
            <a:ln>
              <a:noFill/>
            </a:ln>
            <a:solidFill>
              <a:srgbClr val="2F333A"/>
            </a:solidFill>
            <a:effectLst/>
            <a:uFillTx/>
            <a:latin typeface="Helvetica"/>
            <a:ea typeface="Helvetica"/>
            <a:cs typeface="Helvetica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63500" cap="flat">
          <a:solidFill>
            <a:srgbClr val="00A655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l" defTabSz="64293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1_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A655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63500" cap="flat">
          <a:solidFill>
            <a:srgbClr val="00A655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l" defTabSz="64293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 Neue Light"/>
        <a:ea typeface="Helvetica Neue Light"/>
        <a:cs typeface="Helvetica Neue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t">
        <a:normAutofit/>
      </a:bodyPr>
      <a:lstStyle>
        <a:defPPr marL="0" marR="0" indent="0" algn="l" defTabSz="64293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600" b="1" i="0" u="none" strike="noStrike" cap="all" spc="0" normalizeH="0" baseline="0">
            <a:ln>
              <a:noFill/>
            </a:ln>
            <a:solidFill>
              <a:srgbClr val="2F333A"/>
            </a:solidFill>
            <a:effectLst/>
            <a:uFillTx/>
            <a:latin typeface="Helvetica"/>
            <a:ea typeface="Helvetica"/>
            <a:cs typeface="Helvetica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63500" cap="flat">
          <a:solidFill>
            <a:srgbClr val="00A655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l" defTabSz="64293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15192</TotalTime>
  <Words>408</Words>
  <Application>Microsoft Office PowerPoint</Application>
  <PresentationFormat>Custom</PresentationFormat>
  <Paragraphs>77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Arial</vt:lpstr>
      <vt:lpstr>Arial Bold</vt:lpstr>
      <vt:lpstr>Arial Regular</vt:lpstr>
      <vt:lpstr>Helvetica</vt:lpstr>
      <vt:lpstr>Helvetica Bold</vt:lpstr>
      <vt:lpstr>Helvetica Light</vt:lpstr>
      <vt:lpstr>White</vt:lpstr>
      <vt:lpstr>1_White</vt:lpstr>
      <vt:lpstr>PowerPoint Presentation</vt:lpstr>
      <vt:lpstr>Aims &amp; objectives</vt:lpstr>
      <vt:lpstr>Pico zip96 Hardware</vt:lpstr>
      <vt:lpstr>What is our a-mazing game?</vt:lpstr>
      <vt:lpstr>Software design</vt:lpstr>
      <vt:lpstr>Program requirements</vt:lpstr>
      <vt:lpstr>Program requirements</vt:lpstr>
      <vt:lpstr>Programming concepts</vt:lpstr>
      <vt:lpstr>Classes in the game</vt:lpstr>
      <vt:lpstr>Pico Zip96 library features</vt:lpstr>
      <vt:lpstr>Class interaction</vt:lpstr>
      <vt:lpstr>Game core interaction</vt:lpstr>
      <vt:lpstr>Complete design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alasdair.trench</dc:creator>
  <cp:lastModifiedBy>alasdair.trench</cp:lastModifiedBy>
  <cp:revision>241</cp:revision>
  <cp:lastPrinted>2023-03-29T10:15:03Z</cp:lastPrinted>
  <dcterms:modified xsi:type="dcterms:W3CDTF">2023-03-31T12:51:38Z</dcterms:modified>
</cp:coreProperties>
</file>